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charts/chart1.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charts/chart2.xml" ContentType="application/vnd.openxmlformats-officedocument.drawingml.chart+xml"/>
  <Override PartName="/ppt/slideMasters/slideMaster14.xml" ContentType="application/vnd.openxmlformats-officedocument.presentationml.slideMaster+xml"/>
  <Override PartName="/ppt/slides/slide14.xml" ContentType="application/vnd.openxmlformats-officedocument.presentationml.slide+xml"/>
  <Override PartName="/ppt/charts/chart3.xml" ContentType="application/vnd.openxmlformats-officedocument.drawingml.chart+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05d9145f-159c-4398-a996-182a5486518f}">
          <p14:sldIdLst>
            <p14:sldId id="256"/>
            <p14:sldId id="257"/>
          </p14:sldIdLst>
        </p14:section>
        <p14:section name="Understanding and solution" id="{91fad637-05be-56ed-7773-5ce1bbfd0aa1}">
          <p14:sldIdLst>
            <p14:sldId id="258"/>
            <p14:sldId id="259"/>
            <p14:sldId id="260"/>
            <p14:sldId id="261"/>
          </p14:sldIdLst>
        </p14:section>
        <p14:section name="Controls and integrations" id="{a3fbac85-d127-5b4a-c996-bb308793f714}">
          <p14:sldIdLst>
            <p14:sldId id="262"/>
            <p14:sldId id="263"/>
            <p14:sldId id="264"/>
          </p14:sldIdLst>
        </p14:section>
        <p14:section name="Plan, team and price" id="{e3d01a49-c453-c4a1-2c09-f4aa7f633086}">
          <p14:sldIdLst>
            <p14:sldId id="265"/>
            <p14:sldId id="266"/>
            <p14:sldId id="267"/>
          </p14:sldIdLst>
        </p14:section>
        <p14:section name="Running costs" id="{fc9e756a-1840-5a58-d11e-dcbfa49b908e}">
          <p14:sldIdLst>
            <p14:sldId id="268"/>
            <p14:sldId id="269"/>
          </p14:sldIdLst>
        </p14:section>
        <p14:section name="Next steps" id="{ffee5c0c-33bc-d8dd-fc03-9d3403b3535e}">
          <p14:sldIdLst>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stacked"/>
        <c:varyColors val="0"/>
        <c:ser>
          <c:idx val="0"/>
          <c:order val="0"/>
          <c:tx>
            <c:strRef>
              <c:f>Sheet1!$B$1</c:f>
              <c:strCache>
                <c:ptCount val="1"/>
                <c:pt idx="0">
                  <c:v>Standard</c:v>
                </c:pt>
              </c:strCache>
            </c:strRef>
          </c:tx>
          <c:spPr>
            <a:solidFill>
              <a:srgbClr val="A8D2E3"/>
            </a:solidFill>
            <a:effectLst/>
          </c:spPr>
          <c:invertIfNegative val="0"/>
          <c:dLbls>
            <c:numFmt formatCode="0;;;" sourceLinked="0"/>
            <c:txPr>
              <a:bodyPr/>
              <a:lstStyle/>
              <a:p>
                <a:pPr>
                  <a:defRPr b="0" i="0" strike="noStrike" sz="1100" u="none">
                    <a:solidFill>
                      <a:srgbClr val="FFFFFF"/>
                    </a:solidFill>
                    <a:latin typeface="+mn-lt"/>
                  </a:defRPr>
                </a:pPr>
              </a:p>
            </c:txPr>
            <c:dLblPos val="ctr"/>
            <c:showLegendKey val="0"/>
            <c:showVal val="1"/>
            <c:showCatName val="0"/>
            <c:showSerName val="0"/>
            <c:showPercent val="0"/>
            <c:showBubbleSize val="0"/>
            <c:showLeaderLines val="0"/>
          </c:dLbls>
          <c:cat>
            <c:multiLvlStrRef>
              <c:f>Sheet1!$A$2:$A$10</c:f>
              <c:multiLvlStrCache>
                <c:ptCount val="9"/>
                <c:lvl>
                  <c:pt idx="0">
                    <c:v>Governance and Board</c:v>
                  </c:pt>
                  <c:pt idx="1">
                    <c:v>Consultants</c:v>
                  </c:pt>
                  <c:pt idx="2">
                    <c:v>Travel and missions</c:v>
                  </c:pt>
                  <c:pt idx="3">
                    <c:v>Procurement</c:v>
                  </c:pt>
                  <c:pt idx="4">
                    <c:v>Finance and treasury</c:v>
                  </c:pt>
                  <c:pt idx="5">
                    <c:v>Compliance and KYC</c:v>
                  </c:pt>
                  <c:pt idx="6">
                    <c:v>Risk and limits</c:v>
                  </c:pt>
                  <c:pt idx="7">
                    <c:v>Portfolio and loans</c:v>
                  </c:pt>
                  <c:pt idx="8">
                    <c:v>Investment pipeline</c:v>
                  </c:pt>
                </c:lvl>
              </c:multiLvlStrCache>
            </c:multiLvlStrRef>
          </c:cat>
          <c:val>
            <c:numRef>
              <c:f>Sheet1!$B$2:$B$10</c:f>
              <c:numCache>
                <c:formatCode>General</c:formatCode>
                <c:ptCount val="9"/>
                <c:pt idx="0">
                  <c:v>0</c:v>
                </c:pt>
                <c:pt idx="1">
                  <c:v>0</c:v>
                </c:pt>
                <c:pt idx="2">
                  <c:v>0</c:v>
                </c:pt>
                <c:pt idx="3">
                  <c:v>2</c:v>
                </c:pt>
                <c:pt idx="4">
                  <c:v>1</c:v>
                </c:pt>
                <c:pt idx="5">
                  <c:v>0</c:v>
                </c:pt>
                <c:pt idx="6">
                  <c:v>0</c:v>
                </c:pt>
                <c:pt idx="7">
                  <c:v>0</c:v>
                </c:pt>
                <c:pt idx="8">
                  <c:v>0</c:v>
                </c:pt>
              </c:numCache>
            </c:numRef>
          </c:val>
        </c:ser>
        <c:ser>
          <c:idx val="1"/>
          <c:order val="1"/>
          <c:tx>
            <c:strRef>
              <c:f>Sheet1!$C$1</c:f>
              <c:strCache>
                <c:ptCount val="1"/>
                <c:pt idx="0">
                  <c:v>Configuration</c:v>
                </c:pt>
              </c:strCache>
            </c:strRef>
          </c:tx>
          <c:spPr>
            <a:solidFill>
              <a:srgbClr val="6198BD"/>
            </a:solidFill>
            <a:effectLst/>
          </c:spPr>
          <c:invertIfNegative val="0"/>
          <c:dLbls>
            <c:numFmt formatCode="0;;;" sourceLinked="0"/>
            <c:txPr>
              <a:bodyPr/>
              <a:lstStyle/>
              <a:p>
                <a:pPr>
                  <a:defRPr b="0" i="0" strike="noStrike" sz="1100" u="none">
                    <a:solidFill>
                      <a:srgbClr val="FFFFFF"/>
                    </a:solidFill>
                    <a:latin typeface="+mn-lt"/>
                  </a:defRPr>
                </a:pPr>
              </a:p>
            </c:txPr>
            <c:dLblPos val="ctr"/>
            <c:showLegendKey val="0"/>
            <c:showVal val="1"/>
            <c:showCatName val="0"/>
            <c:showSerName val="0"/>
            <c:showPercent val="0"/>
            <c:showBubbleSize val="0"/>
            <c:showLeaderLines val="0"/>
          </c:dLbls>
          <c:cat>
            <c:multiLvlStrRef>
              <c:f>Sheet1!$A$2:$A$10</c:f>
              <c:multiLvlStrCache>
                <c:ptCount val="9"/>
                <c:lvl>
                  <c:pt idx="0">
                    <c:v>Governance and Board</c:v>
                  </c:pt>
                  <c:pt idx="1">
                    <c:v>Consultants</c:v>
                  </c:pt>
                  <c:pt idx="2">
                    <c:v>Travel and missions</c:v>
                  </c:pt>
                  <c:pt idx="3">
                    <c:v>Procurement</c:v>
                  </c:pt>
                  <c:pt idx="4">
                    <c:v>Finance and treasury</c:v>
                  </c:pt>
                  <c:pt idx="5">
                    <c:v>Compliance and KYC</c:v>
                  </c:pt>
                  <c:pt idx="6">
                    <c:v>Risk and limits</c:v>
                  </c:pt>
                  <c:pt idx="7">
                    <c:v>Portfolio and loans</c:v>
                  </c:pt>
                  <c:pt idx="8">
                    <c:v>Investment pipeline</c:v>
                  </c:pt>
                </c:lvl>
              </c:multiLvlStrCache>
            </c:multiLvlStrRef>
          </c:cat>
          <c:val>
            <c:numRef>
              <c:f>Sheet1!$C$2:$C$10</c:f>
              <c:numCache>
                <c:formatCode>General</c:formatCode>
                <c:ptCount val="9"/>
                <c:pt idx="0">
                  <c:v>6</c:v>
                </c:pt>
                <c:pt idx="1">
                  <c:v>4</c:v>
                </c:pt>
                <c:pt idx="2">
                  <c:v>4</c:v>
                </c:pt>
                <c:pt idx="3">
                  <c:v>4</c:v>
                </c:pt>
                <c:pt idx="4">
                  <c:v>7</c:v>
                </c:pt>
                <c:pt idx="5">
                  <c:v>11</c:v>
                </c:pt>
                <c:pt idx="6">
                  <c:v>5</c:v>
                </c:pt>
                <c:pt idx="7">
                  <c:v>10</c:v>
                </c:pt>
                <c:pt idx="8">
                  <c:v>10</c:v>
                </c:pt>
              </c:numCache>
            </c:numRef>
          </c:val>
        </c:ser>
        <c:ser>
          <c:idx val="2"/>
          <c:order val="2"/>
          <c:tx>
            <c:strRef>
              <c:f>Sheet1!$D$1</c:f>
              <c:strCache>
                <c:ptCount val="1"/>
                <c:pt idx="0">
                  <c:v>Development</c:v>
                </c:pt>
              </c:strCache>
            </c:strRef>
          </c:tx>
          <c:spPr>
            <a:solidFill>
              <a:srgbClr val="0D2F52"/>
            </a:solidFill>
            <a:effectLst/>
          </c:spPr>
          <c:invertIfNegative val="0"/>
          <c:dLbls>
            <c:numFmt formatCode="0;;;" sourceLinked="0"/>
            <c:txPr>
              <a:bodyPr/>
              <a:lstStyle/>
              <a:p>
                <a:pPr>
                  <a:defRPr b="0" i="0" strike="noStrike" sz="1100" u="none">
                    <a:solidFill>
                      <a:srgbClr val="FFFFFF"/>
                    </a:solidFill>
                    <a:latin typeface="+mn-lt"/>
                  </a:defRPr>
                </a:pPr>
              </a:p>
            </c:txPr>
            <c:dLblPos val="ctr"/>
            <c:showLegendKey val="0"/>
            <c:showVal val="1"/>
            <c:showCatName val="0"/>
            <c:showSerName val="0"/>
            <c:showPercent val="0"/>
            <c:showBubbleSize val="0"/>
            <c:showLeaderLines val="0"/>
          </c:dLbls>
          <c:cat>
            <c:multiLvlStrRef>
              <c:f>Sheet1!$A$2:$A$10</c:f>
              <c:multiLvlStrCache>
                <c:ptCount val="9"/>
                <c:lvl>
                  <c:pt idx="0">
                    <c:v>Governance and Board</c:v>
                  </c:pt>
                  <c:pt idx="1">
                    <c:v>Consultants</c:v>
                  </c:pt>
                  <c:pt idx="2">
                    <c:v>Travel and missions</c:v>
                  </c:pt>
                  <c:pt idx="3">
                    <c:v>Procurement</c:v>
                  </c:pt>
                  <c:pt idx="4">
                    <c:v>Finance and treasury</c:v>
                  </c:pt>
                  <c:pt idx="5">
                    <c:v>Compliance and KYC</c:v>
                  </c:pt>
                  <c:pt idx="6">
                    <c:v>Risk and limits</c:v>
                  </c:pt>
                  <c:pt idx="7">
                    <c:v>Portfolio and loans</c:v>
                  </c:pt>
                  <c:pt idx="8">
                    <c:v>Investment pipeline</c:v>
                  </c:pt>
                </c:lvl>
              </c:multiLvlStrCache>
            </c:multiLvlStrRef>
          </c:cat>
          <c:val>
            <c:numRef>
              <c:f>Sheet1!$D$2:$D$10</c:f>
              <c:numCache>
                <c:formatCode>General</c:formatCode>
                <c:ptCount val="9"/>
                <c:pt idx="0">
                  <c:v>1</c:v>
                </c:pt>
                <c:pt idx="1">
                  <c:v>1</c:v>
                </c:pt>
                <c:pt idx="2">
                  <c:v>1</c:v>
                </c:pt>
                <c:pt idx="3">
                  <c:v>2</c:v>
                </c:pt>
                <c:pt idx="4">
                  <c:v>2</c:v>
                </c:pt>
                <c:pt idx="5">
                  <c:v>2</c:v>
                </c:pt>
                <c:pt idx="6">
                  <c:v>3</c:v>
                </c:pt>
                <c:pt idx="7">
                  <c:v>6</c:v>
                </c:pt>
                <c:pt idx="8">
                  <c:v>9</c:v>
                </c:pt>
              </c:numCache>
            </c:numRef>
          </c:val>
        </c:ser>
        <c:dLbls>
          <c:numFmt formatCode="0;;;" sourceLinked="0"/>
          <c:txPr>
            <a:bodyPr/>
            <a:lstStyle/>
            <a:p>
              <a:pPr>
                <a:defRPr b="0" i="0" strike="noStrike" sz="1100" u="none">
                  <a:solidFill>
                    <a:srgbClr val="FFFFFF"/>
                  </a:solidFill>
                  <a:latin typeface="+mn-lt"/>
                </a:defRPr>
              </a:pPr>
            </a:p>
          </c:txPr>
          <c:dLblPos val="ctr"/>
          <c:showLegendKey val="0"/>
          <c:showVal val="1"/>
          <c:showCatName val="0"/>
          <c:showSerName val="0"/>
          <c:showPercent val="0"/>
          <c:showBubbleSize val="0"/>
          <c:showLeaderLines val="0"/>
        </c:dLbls>
        <c:gapWidth val="45"/>
        <c:overlap val="10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1200" b="0" i="0" u="none" strike="noStrike">
                <a:solidFill>
                  <a:srgbClr val="536476"/>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t"/>
      <c:overlay val="0"/>
      <c:txPr>
        <a:bodyPr/>
        <a:lstStyle/>
        <a:p>
          <a:pPr>
            <a:defRPr sz="1200">
              <a:solidFill>
                <a:srgbClr val="536476"/>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US$ per month</c:v>
                </c:pt>
              </c:strCache>
            </c:strRef>
          </c:tx>
          <c:spPr>
            <a:solidFill>
              <a:srgbClr val="6198BD"/>
            </a:solidFill>
            <a:effectLst/>
          </c:spPr>
          <c:invertIfNegative val="0"/>
          <c:dLbls>
            <c:numFmt formatCode="&quot;US$&quot;#,##0" sourceLinked="0"/>
            <c:txPr>
              <a:bodyPr/>
              <a:lstStyle/>
              <a:p>
                <a:pPr>
                  <a:defRPr b="0" i="0" strike="noStrike" sz="1200" u="none">
                    <a:solidFill>
                      <a:srgbClr val="0D2F52"/>
                    </a:solidFill>
                    <a:latin typeface="+mn-lt"/>
                  </a:defRPr>
                </a:pPr>
              </a:p>
            </c:txPr>
            <c:showLegendKey val="0"/>
            <c:showVal val="1"/>
            <c:showCatName val="0"/>
            <c:showSerName val="0"/>
            <c:showPercent val="0"/>
            <c:showBubbleSize val="0"/>
            <c:showLeaderLines val="0"/>
          </c:dLbls>
          <c:cat>
            <c:multiLvlStrRef>
              <c:f>Sheet1!$A$2:$A$7</c:f>
              <c:multiLvlStrCache>
                <c:ptCount val="6"/>
                <c:lvl>
                  <c:pt idx="0">
                    <c:v>Contingency</c:v>
                  </c:pt>
                  <c:pt idx="1">
                    <c:v>Backups, second provider</c:v>
                  </c:pt>
                  <c:pt idx="2">
                    <c:v>Backups, first copy</c:v>
                  </c:pt>
                  <c:pt idx="3">
                    <c:v>Monitoring and secrets</c:v>
                  </c:pt>
                  <c:pt idx="4">
                    <c:v>Test and UAT</c:v>
                  </c:pt>
                  <c:pt idx="5">
                    <c:v>Live</c:v>
                  </c:pt>
                </c:lvl>
              </c:multiLvlStrCache>
            </c:multiLvlStrRef>
          </c:cat>
          <c:val>
            <c:numRef>
              <c:f>Sheet1!$B$2:$B$7</c:f>
              <c:numCache>
                <c:formatCode>General</c:formatCode>
                <c:ptCount val="6"/>
                <c:pt idx="0">
                  <c:v>24.1</c:v>
                </c:pt>
                <c:pt idx="1">
                  <c:v>4.06</c:v>
                </c:pt>
                <c:pt idx="2">
                  <c:v>9.59</c:v>
                </c:pt>
                <c:pt idx="3">
                  <c:v>20.14</c:v>
                </c:pt>
                <c:pt idx="4">
                  <c:v>80.52</c:v>
                </c:pt>
                <c:pt idx="5">
                  <c:v>236.58</c:v>
                </c:pt>
              </c:numCache>
            </c:numRef>
          </c:val>
        </c:ser>
        <c:dLbls>
          <c:numFmt formatCode="&quot;US$&quot;#,##0" sourceLinked="0"/>
          <c:txPr>
            <a:bodyPr/>
            <a:lstStyle/>
            <a:p>
              <a:pPr>
                <a:defRPr b="0" i="0" strike="noStrike" sz="1200" u="none">
                  <a:solidFill>
                    <a:srgbClr val="0D2F52"/>
                  </a:solidFill>
                  <a:latin typeface="+mn-lt"/>
                </a:defRPr>
              </a:pPr>
            </a:p>
          </c:txPr>
          <c:showLegendKey val="0"/>
          <c:showVal val="1"/>
          <c:showCatName val="0"/>
          <c:showSerName val="0"/>
          <c:showPercent val="0"/>
          <c:showBubbleSize val="0"/>
          <c:showLeaderLines val="0"/>
        </c:dLbls>
        <c:gapWidth val="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536476"/>
                </a:solidFill>
                <a:latin typeface="+mn-lt"/>
              </a:defRPr>
            </a:pPr>
            <a:endParaRPr lang="en-US"/>
          </a:p>
        </c:txPr>
        <c:crossAx val="2094734552"/>
        <c:crosses val="autoZero"/>
        <c:auto val="1"/>
        <c:lblAlgn val="ctr"/>
        <c:noMultiLvlLbl val="1"/>
      </c:catAx>
      <c:valAx>
        <c:axId val="2094734552"/>
        <c:scaling>
          <c:orientation val="minMax"/>
          <c:max val="29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stacked"/>
        <c:varyColors val="0"/>
        <c:ser>
          <c:idx val="0"/>
          <c:order val="0"/>
          <c:tx>
            <c:strRef>
              <c:f>Sheet1!$B$1</c:f>
              <c:strCache>
                <c:ptCount val="1"/>
                <c:pt idx="0">
                  <c:v>Implementation</c:v>
                </c:pt>
              </c:strCache>
            </c:strRef>
          </c:tx>
          <c:spPr>
            <a:solidFill>
              <a:srgbClr val="0D2F52"/>
            </a:solidFill>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cat>
            <c:multiLvlStrRef>
              <c:f>Sheet1!$A$2:$A$6</c:f>
              <c:multiLvlStrCache>
                <c:ptCount val="5"/>
                <c:lvl>
                  <c:pt idx="0">
                    <c:v>Year 1</c:v>
                  </c:pt>
                  <c:pt idx="1">
                    <c:v>Year 2</c:v>
                  </c:pt>
                  <c:pt idx="2">
                    <c:v>Year 3</c:v>
                  </c:pt>
                  <c:pt idx="3">
                    <c:v>Year 4</c:v>
                  </c:pt>
                  <c:pt idx="4">
                    <c:v>Year 5</c:v>
                  </c:pt>
                </c:lvl>
              </c:multiLvlStrCache>
            </c:multiLvlStrRef>
          </c:cat>
          <c:val>
            <c:numRef>
              <c:f>Sheet1!$B$2:$B$6</c:f>
              <c:numCache>
                <c:formatCode>General</c:formatCode>
                <c:ptCount val="5"/>
                <c:pt idx="0">
                  <c:v>133500</c:v>
                </c:pt>
                <c:pt idx="1">
                  <c:v>0</c:v>
                </c:pt>
                <c:pt idx="2">
                  <c:v>0</c:v>
                </c:pt>
                <c:pt idx="3">
                  <c:v>0</c:v>
                </c:pt>
                <c:pt idx="4">
                  <c:v>0</c:v>
                </c:pt>
              </c:numCache>
            </c:numRef>
          </c:val>
        </c:ser>
        <c:ser>
          <c:idx val="1"/>
          <c:order val="1"/>
          <c:tx>
            <c:strRef>
              <c:f>Sheet1!$C$1</c:f>
              <c:strCache>
                <c:ptCount val="1"/>
                <c:pt idx="0">
                  <c:v>Hosting</c:v>
                </c:pt>
              </c:strCache>
            </c:strRef>
          </c:tx>
          <c:spPr>
            <a:solidFill>
              <a:srgbClr val="A8D2E3"/>
            </a:solidFill>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cat>
            <c:multiLvlStrRef>
              <c:f>Sheet1!$A$2:$A$6</c:f>
              <c:multiLvlStrCache>
                <c:ptCount val="5"/>
                <c:lvl>
                  <c:pt idx="0">
                    <c:v>Year 1</c:v>
                  </c:pt>
                  <c:pt idx="1">
                    <c:v>Year 2</c:v>
                  </c:pt>
                  <c:pt idx="2">
                    <c:v>Year 3</c:v>
                  </c:pt>
                  <c:pt idx="3">
                    <c:v>Year 4</c:v>
                  </c:pt>
                  <c:pt idx="4">
                    <c:v>Year 5</c:v>
                  </c:pt>
                </c:lvl>
              </c:multiLvlStrCache>
            </c:multiLvlStrRef>
          </c:cat>
          <c:val>
            <c:numRef>
              <c:f>Sheet1!$C$2:$C$6</c:f>
              <c:numCache>
                <c:formatCode>General</c:formatCode>
                <c:ptCount val="5"/>
                <c:pt idx="0">
                  <c:v>4500</c:v>
                </c:pt>
                <c:pt idx="1">
                  <c:v>4635</c:v>
                </c:pt>
                <c:pt idx="2">
                  <c:v>4774</c:v>
                </c:pt>
                <c:pt idx="3">
                  <c:v>4917</c:v>
                </c:pt>
                <c:pt idx="4">
                  <c:v>5065</c:v>
                </c:pt>
              </c:numCache>
            </c:numRef>
          </c:val>
        </c:ser>
        <c:ser>
          <c:idx val="2"/>
          <c:order val="2"/>
          <c:tx>
            <c:strRef>
              <c:f>Sheet1!$D$1</c:f>
              <c:strCache>
                <c:ptCount val="1"/>
                <c:pt idx="0">
                  <c:v>Support</c:v>
                </c:pt>
              </c:strCache>
            </c:strRef>
          </c:tx>
          <c:spPr>
            <a:solidFill>
              <a:srgbClr val="6198BD"/>
            </a:solidFill>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cat>
            <c:multiLvlStrRef>
              <c:f>Sheet1!$A$2:$A$6</c:f>
              <c:multiLvlStrCache>
                <c:ptCount val="5"/>
                <c:lvl>
                  <c:pt idx="0">
                    <c:v>Year 1</c:v>
                  </c:pt>
                  <c:pt idx="1">
                    <c:v>Year 2</c:v>
                  </c:pt>
                  <c:pt idx="2">
                    <c:v>Year 3</c:v>
                  </c:pt>
                  <c:pt idx="3">
                    <c:v>Year 4</c:v>
                  </c:pt>
                  <c:pt idx="4">
                    <c:v>Year 5</c:v>
                  </c:pt>
                </c:lvl>
              </c:multiLvlStrCache>
            </c:multiLvlStrRef>
          </c:cat>
          <c:val>
            <c:numRef>
              <c:f>Sheet1!$D$2:$D$6</c:f>
              <c:numCache>
                <c:formatCode>General</c:formatCode>
                <c:ptCount val="5"/>
                <c:pt idx="0">
                  <c:v>21000</c:v>
                </c:pt>
                <c:pt idx="1">
                  <c:v>37080</c:v>
                </c:pt>
                <c:pt idx="2">
                  <c:v>38192</c:v>
                </c:pt>
                <c:pt idx="3">
                  <c:v>39338</c:v>
                </c:pt>
                <c:pt idx="4">
                  <c:v>40518</c:v>
                </c:pt>
              </c:numCache>
            </c:numRef>
          </c:val>
        </c:ser>
        <c:ser>
          <c:idx val="3"/>
          <c:order val="3"/>
          <c:tx>
            <c:strRef>
              <c:f>Sheet1!$E$1</c:f>
              <c:strCache>
                <c:ptCount val="1"/>
                <c:pt idx="0">
                  <c:v>Penetration test</c:v>
                </c:pt>
              </c:strCache>
            </c:strRef>
          </c:tx>
          <c:spPr>
            <a:solidFill>
              <a:srgbClr val="C9D6E2"/>
            </a:solidFill>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cat>
            <c:multiLvlStrRef>
              <c:f>Sheet1!$A$2:$A$6</c:f>
              <c:multiLvlStrCache>
                <c:ptCount val="5"/>
                <c:lvl>
                  <c:pt idx="0">
                    <c:v>Year 1</c:v>
                  </c:pt>
                  <c:pt idx="1">
                    <c:v>Year 2</c:v>
                  </c:pt>
                  <c:pt idx="2">
                    <c:v>Year 3</c:v>
                  </c:pt>
                  <c:pt idx="3">
                    <c:v>Year 4</c:v>
                  </c:pt>
                  <c:pt idx="4">
                    <c:v>Year 5</c:v>
                  </c:pt>
                </c:lvl>
              </c:multiLvlStrCache>
            </c:multiLvlStrRef>
          </c:cat>
          <c:val>
            <c:numRef>
              <c:f>Sheet1!$E$2:$E$6</c:f>
              <c:numCache>
                <c:formatCode>General</c:formatCode>
                <c:ptCount val="5"/>
                <c:pt idx="0">
                  <c:v>4500</c:v>
                </c:pt>
                <c:pt idx="1">
                  <c:v>3000</c:v>
                </c:pt>
                <c:pt idx="2">
                  <c:v>3000</c:v>
                </c:pt>
                <c:pt idx="3">
                  <c:v>3000</c:v>
                </c:pt>
                <c:pt idx="4">
                  <c:v>3000</c:v>
                </c:pt>
              </c:numCache>
            </c:numRef>
          </c:val>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gapWidth val="60"/>
        <c:overlap val="10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36476"/>
                </a:solidFill>
                <a:latin typeface="+mn-lt"/>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DBE5EE"/>
              </a:solidFill>
              <a:prstDash val="solid"/>
              <a:round/>
            </a:ln>
          </c:spPr>
        </c:majorGridlines>
        <c:numFmt formatCode="&quot;$&quot;#,##0"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536476"/>
                </a:solidFill>
                <a:latin typeface="+mn-lt"/>
              </a:defRPr>
            </a:pPr>
            <a:endParaRPr lang="en-US"/>
          </a:p>
        </c:txPr>
        <c:crossAx val="2094734554"/>
        <c:crosses val="autoZero"/>
        <c:crossBetween val="between"/>
      </c:valAx>
      <c:spPr>
        <a:noFill/>
        <a:ln>
          <a:noFill/>
        </a:ln>
        <a:effectLst/>
      </c:spPr>
    </c:plotArea>
    <c:legend>
      <c:legendPos val="b"/>
      <c:overlay val="0"/>
      <c:txPr>
        <a:bodyPr/>
        <a:lstStyle/>
        <a:p>
          <a:pPr>
            <a:defRPr sz="1200">
              <a:solidFill>
                <a:srgbClr val="536476"/>
              </a:solidFill>
              <a:latin typeface="+mn-lt"/>
              <a:cs typeface="+mn-lt"/>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FSA for the invitation. One message: a proven open-source ERP, configured to FSA policies, with one FSA app that enforces the hard stops. We cover the solution, the plan, the team and the full five-year cost.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numbers to remember. Lots map one to one to Must, Should and Could, as FSA asked. Each lot can be awarded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how we read the 31-page EBRD. Every design choice that follows serves one of these five commitments.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Nine EBRD modules all sit on one core. The FSA Investments app holds every rule FSA owns, so thresholds are changed in one place. Outside parties connect to the core, not to individual modules.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sentences from FSA itself justify the choice. Open source also means no licence fees and full code ownership, which covers the escrow requirement in Appendix 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the 91 requirements are configuration. The 27 developed items are where FSA is unique as an investor: the committee engine, limits, disbursement and the loan register.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flow left to right. The MD approve button stays disabled until the gate is fully green. Each check maps to an Appendix F test, AT-01 to AT-24.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ITL and MCB are in Lot 1 because every payment depends on them. If MCB has no host-to-host link by go-live, the secure upload gives the same controls from day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in section 7.3 is in Lot 1, not deferred. The pen test is by an independent regional certified firm, before go-live and yearly.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Design week starts 16 November 2026. Lot 1 has 14 weeks of build, then system test, UAT and go-live on 5 April 2027. Lots 2 and 3 follow back to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Price is built bottom-up from this table: each person’s days on each phase times their day rate. Every role has a named back-up.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Fixed price per lot, paid on four accepted milestones: 20, 30, 30, 20. FSA only pays the large tranches once it has signed off design and passed UAT.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line is an OVHcloud or Hetzner public list price, read on 18 October 2026: about US$351 a month, plus US$24 contingency for exchange rate and price changes. The detail is on the proposal page and in the Excel annex.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Year 1 carries the three lots. From year 2 FSA pays only support, hosting and the yearly penetration test, about US$45,000 a year, rising 3% a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four decisions. Confirm the next contact date for questions before the award.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SA_TITLE">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822960" y="1965960"/>
            <a:ext cx="9601200" cy="365760"/>
          </a:xfrm>
          <a:prstGeom prst="rect">
            <a:avLst/>
          </a:prstGeom>
          <a:noFill/>
          <a:ln/>
        </p:spPr>
        <p:txBody>
          <a:bodyPr wrap="square" rtlCol="0"/>
          <a:lstStyle>
            <a:lvl1pPr indent="0" marL="0">
              <a:buNone/>
              <a:defRPr lang="en-US" sz="1400" b="1" spc="200" kern="0" dirty="0">
                <a:solidFill>
                  <a:schemeClr val="accent3"/>
                </a:solidFill>
              </a:defRPr>
            </a:lvl1pPr>
          </a:lstStyle>
          <a:p>
            <a:pPr indent="0" marL="0">
              <a:buNone/>
            </a:pPr>
            <a:endParaRPr lang="en-US" sz="1400" dirty="0"/>
          </a:p>
        </p:txBody>
      </p:sp>
      <p:sp>
        <p:nvSpPr>
          <p:cNvPr id="3" name="Text 0"/>
          <p:cNvSpPr/>
          <p:nvPr>
            <p:ph idx="101" type="title" hasCustomPrompt="1"/>
          </p:nvPr>
        </p:nvSpPr>
        <p:spPr>
          <a:xfrm>
            <a:off x="822960" y="2377440"/>
            <a:ext cx="9875520" cy="1737360"/>
          </a:xfrm>
          <a:prstGeom prst="rect">
            <a:avLst/>
          </a:prstGeom>
          <a:noFill/>
          <a:ln/>
        </p:spPr>
        <p:txBody>
          <a:bodyPr wrap="square" rtlCol="0"/>
          <a:lstStyle>
            <a:lvl1pPr algn="l" indent="0" marL="0">
              <a:buNone/>
              <a:defRPr lang="en-US" sz="4800" b="1" dirty="0">
                <a:solidFill>
                  <a:schemeClr val="bg1"/>
                </a:solidFill>
              </a:defRPr>
            </a:lvl1pPr>
          </a:lstStyle>
          <a:p>
            <a:pPr algn="l" indent="0" marL="0">
              <a:buNone/>
            </a:pPr>
            <a:endParaRPr lang="en-US" sz="4800" dirty="0"/>
          </a:p>
        </p:txBody>
      </p:sp>
      <p:sp>
        <p:nvSpPr>
          <p:cNvPr id="4" name="Text 0"/>
          <p:cNvSpPr/>
          <p:nvPr>
            <p:ph idx="102" type="body" hasCustomPrompt="1"/>
          </p:nvPr>
        </p:nvSpPr>
        <p:spPr>
          <a:xfrm>
            <a:off x="822960" y="4206240"/>
            <a:ext cx="9326880" cy="914400"/>
          </a:xfrm>
          <a:prstGeom prst="rect">
            <a:avLst/>
          </a:prstGeom>
          <a:noFill/>
          <a:ln/>
        </p:spPr>
        <p:txBody>
          <a:bodyPr wrap="square" rtlCol="0"/>
          <a:lstStyle>
            <a:lvl1pPr indent="0" marL="0">
              <a:buNone/>
              <a:defRPr lang="en-US" sz="2000" dirty="0">
                <a:solidFill>
                  <a:schemeClr val="bg2"/>
                </a:solidFill>
              </a:defRPr>
            </a:lvl1pPr>
          </a:lstStyle>
          <a:p>
            <a:pPr indent="0" marL="0">
              <a:buNone/>
            </a:pP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FSA_CONTENT">
    <p:bg>
      <p:bgPr>
        <a:solidFill>
          <a:schemeClr val="bg1"/>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1064240" cy="320040"/>
          </a:xfrm>
          <a:prstGeom prst="rect">
            <a:avLst/>
          </a:prstGeom>
          <a:noFill/>
          <a:ln/>
        </p:spPr>
        <p:txBody>
          <a:bodyPr wrap="square" rtlCol="0"/>
          <a:lstStyle>
            <a:lvl1pPr indent="0" marL="0">
              <a:buNone/>
              <a:defRPr lang="en-US" sz="1300" b="1" spc="200" kern="0" dirty="0">
                <a:solidFill>
                  <a:schemeClr val="accent2"/>
                </a:solidFill>
              </a:defRPr>
            </a:lvl1pPr>
          </a:lstStyle>
          <a:p>
            <a:pPr indent="0" marL="0">
              <a:buNone/>
            </a:pPr>
            <a:endParaRPr lang="en-US" sz="1300" dirty="0"/>
          </a:p>
        </p:txBody>
      </p:sp>
      <p:sp>
        <p:nvSpPr>
          <p:cNvPr id="3" name="Text 0"/>
          <p:cNvSpPr/>
          <p:nvPr>
            <p:ph idx="101" type="title" hasCustomPrompt="1"/>
          </p:nvPr>
        </p:nvSpPr>
        <p:spPr>
          <a:xfrm>
            <a:off x="548640" y="713232"/>
            <a:ext cx="11064240" cy="1051560"/>
          </a:xfrm>
          <a:prstGeom prst="rect">
            <a:avLst/>
          </a:prstGeom>
          <a:noFill/>
          <a:ln/>
        </p:spPr>
        <p:txBody>
          <a:bodyPr wrap="square" rtlCol="0"/>
          <a:lstStyle>
            <a:lvl1pPr algn="l" indent="0" marL="0">
              <a:buNone/>
              <a:defRPr lang="en-US" sz="3600" b="1" dirty="0">
                <a:solidFill>
                  <a:schemeClr val="tx2"/>
                </a:solidFill>
              </a:defRPr>
            </a:lvl1pPr>
          </a:lstStyle>
          <a:p>
            <a:pPr algn="l" indent="0" marL="0">
              <a:buNone/>
            </a:pPr>
            <a:endParaRPr lang="en-US" sz="3600" dirty="0"/>
          </a:p>
        </p:txBody>
      </p:sp>
      <p:sp>
        <p:nvSpPr>
          <p:cNvPr id="4" name="Text 0"/>
          <p:cNvSpPr/>
          <p:nvPr/>
        </p:nvSpPr>
        <p:spPr>
          <a:xfrm>
            <a:off x="548640" y="6400800"/>
            <a:ext cx="7315200" cy="274320"/>
          </a:xfrm>
          <a:prstGeom prst="rect">
            <a:avLst/>
          </a:prstGeom>
          <a:noFill/>
          <a:ln/>
        </p:spPr>
        <p:txBody>
          <a:bodyPr wrap="square" lIns="0" tIns="0" rIns="0" bIns="0" rtlCol="0" anchor="ctr"/>
          <a:lstStyle/>
          <a:p>
            <a:pPr indent="0" marL="0">
              <a:buNone/>
            </a:pPr>
            <a:r>
              <a:rPr lang="en-US" sz="1000" dirty="0">
                <a:solidFill>
                  <a:schemeClr val="accent2"/>
                </a:solidFill>
              </a:rPr>
              <a:t>Ethereal Purpose Lda. · Proposal to FSA Investment Capital</a:t>
            </a:r>
            <a:endParaRPr lang="en-US" sz="10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FSA_CLOSE">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822960" y="822960"/>
            <a:ext cx="10058400" cy="365760"/>
          </a:xfrm>
          <a:prstGeom prst="rect">
            <a:avLst/>
          </a:prstGeom>
          <a:noFill/>
          <a:ln/>
        </p:spPr>
        <p:txBody>
          <a:bodyPr wrap="square" rtlCol="0"/>
          <a:lstStyle>
            <a:lvl1pPr indent="0" marL="0">
              <a:buNone/>
              <a:defRPr lang="en-US" sz="1400" b="1" spc="200" kern="0" dirty="0">
                <a:solidFill>
                  <a:schemeClr val="accent3"/>
                </a:solidFill>
              </a:defRPr>
            </a:lvl1pPr>
          </a:lstStyle>
          <a:p>
            <a:pPr indent="0" marL="0">
              <a:buNone/>
            </a:pPr>
            <a:endParaRPr lang="en-US" sz="1400" dirty="0"/>
          </a:p>
        </p:txBody>
      </p:sp>
      <p:sp>
        <p:nvSpPr>
          <p:cNvPr id="3" name="Text 0"/>
          <p:cNvSpPr/>
          <p:nvPr>
            <p:ph idx="101" type="title" hasCustomPrompt="1"/>
          </p:nvPr>
        </p:nvSpPr>
        <p:spPr>
          <a:xfrm>
            <a:off x="822960" y="1234440"/>
            <a:ext cx="10515600" cy="914400"/>
          </a:xfrm>
          <a:prstGeom prst="rect">
            <a:avLst/>
          </a:prstGeom>
          <a:noFill/>
          <a:ln/>
        </p:spPr>
        <p:txBody>
          <a:bodyPr wrap="square" rtlCol="0"/>
          <a:lstStyle>
            <a:lvl1pPr algn="l" indent="0" marL="0">
              <a:buNone/>
              <a:defRPr lang="en-US" sz="4000" b="1" dirty="0">
                <a:solidFill>
                  <a:schemeClr val="bg1"/>
                </a:solidFill>
              </a:defRPr>
            </a:lvl1pPr>
          </a:lstStyle>
          <a:p>
            <a:pPr algn="l" indent="0" marL="0">
              <a:buNone/>
            </a:pPr>
            <a:endParaRPr lang="en-US" sz="4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body" hasCustomPrompt="1"/>
          </p:nvPr>
        </p:nvSpPr>
        <p:spPr>
          <a:xfrm>
            <a:off x="822960" y="1965960"/>
            <a:ext cx="9601200" cy="365760"/>
          </a:xfrm>
          <a:prstGeom prst="rect">
            <a:avLst/>
          </a:prstGeom>
          <a:noFill/>
          <a:ln/>
        </p:spPr>
        <p:txBody>
          <a:bodyPr wrap="square" lIns="0" tIns="0" rIns="0" bIns="0" rtlCol="0"/>
          <a:lstStyle/>
          <a:p>
            <a:pPr indent="0" marL="0">
              <a:buNone/>
            </a:pPr>
            <a:r>
              <a:rPr lang="en-US" sz="1400" b="1" spc="200" kern="0" dirty="0">
                <a:solidFill>
                  <a:schemeClr val="accent3"/>
                </a:solidFill>
              </a:rPr>
              <a:t>PROPOSAL TO FSA INVESTMENT CAPITAL · OCTOBER 2026</a:t>
            </a:r>
            <a:endParaRPr lang="en-US" sz="1400" dirty="0"/>
          </a:p>
        </p:txBody>
      </p:sp>
      <p:sp>
        <p:nvSpPr>
          <p:cNvPr id="3" name="Text 0"/>
          <p:cNvSpPr/>
          <p:nvPr>
            <p:ph idx="101" type="title" hasCustomPrompt="1"/>
          </p:nvPr>
        </p:nvSpPr>
        <p:spPr>
          <a:xfrm>
            <a:off x="822960" y="2377440"/>
            <a:ext cx="9875520" cy="1737360"/>
          </a:xfrm>
          <a:prstGeom prst="rect">
            <a:avLst/>
          </a:prstGeom>
          <a:noFill/>
          <a:ln/>
        </p:spPr>
        <p:txBody>
          <a:bodyPr wrap="square" lIns="0" tIns="0" rIns="0" bIns="0" rtlCol="0" anchor="t"/>
          <a:lstStyle/>
          <a:p>
            <a:pPr algn="l" indent="0" marL="0">
              <a:buNone/>
            </a:pPr>
            <a:r>
              <a:rPr lang="en-US" sz="4800" b="1" dirty="0">
                <a:solidFill>
                  <a:schemeClr val="bg1"/>
                </a:solidFill>
              </a:rPr>
              <a:t>One system that runs FSA and enforces its policies</a:t>
            </a:r>
            <a:endParaRPr lang="en-US" sz="4800" dirty="0"/>
          </a:p>
        </p:txBody>
      </p:sp>
      <p:sp>
        <p:nvSpPr>
          <p:cNvPr id="4" name="Text 0"/>
          <p:cNvSpPr/>
          <p:nvPr>
            <p:ph idx="102" type="body" hasCustomPrompt="1"/>
          </p:nvPr>
        </p:nvSpPr>
        <p:spPr>
          <a:xfrm>
            <a:off x="822960" y="4206240"/>
            <a:ext cx="9326880" cy="914400"/>
          </a:xfrm>
          <a:prstGeom prst="rect">
            <a:avLst/>
          </a:prstGeom>
          <a:noFill/>
          <a:ln/>
        </p:spPr>
        <p:txBody>
          <a:bodyPr wrap="square" lIns="0" tIns="0" rIns="0" bIns="0" rtlCol="0" anchor="t"/>
          <a:lstStyle/>
          <a:p>
            <a:pPr indent="0" marL="0">
              <a:buNone/>
            </a:pPr>
            <a:r>
              <a:rPr lang="en-US" sz="2000" dirty="0">
                <a:solidFill>
                  <a:schemeClr val="bg2"/>
                </a:solidFill>
              </a:rPr>
              <a:t>Enterprise ERP on Frappe and ERPNext, configured to FSA's policies, with one FSA-specific app that carries every hard stop.</a:t>
            </a:r>
            <a:endParaRPr lang="en-US" sz="2000" dirty="0"/>
          </a:p>
        </p:txBody>
      </p:sp>
      <p:sp>
        <p:nvSpPr>
          <p:cNvPr id="5" name="Logo frame"/>
          <p:cNvSpPr/>
          <p:nvPr/>
        </p:nvSpPr>
        <p:spPr>
          <a:xfrm>
            <a:off x="822960" y="640080"/>
            <a:ext cx="1188720" cy="914400"/>
          </a:xfrm>
          <a:prstGeom prst="roundRect">
            <a:avLst>
              <a:gd name="adj" fmla="val 12000"/>
            </a:avLst>
          </a:prstGeom>
          <a:solidFill>
            <a:schemeClr val="bg1"/>
          </a:solidFill>
          <a:ln w="12700">
            <a:solidFill>
              <a:schemeClr val="bg1"/>
            </a:solidFill>
            <a:prstDash val="solid"/>
          </a:ln>
        </p:spPr>
      </p:sp>
      <p:pic>
        <p:nvPicPr>
          <p:cNvPr id="6" name="FSA logo" descr="FSA logo">    </p:cNvPr>
          <p:cNvPicPr>
            <a:picLocks noChangeAspect="1"/>
          </p:cNvPicPr>
          <p:nvPr/>
        </p:nvPicPr>
        <p:blipFill>
          <a:blip r:embed="rId1"/>
          <a:srcRect l="0" r="0" t="0" b="0"/>
          <a:stretch/>
        </p:blipFill>
        <p:spPr>
          <a:xfrm>
            <a:off x="914400" y="713232"/>
            <a:ext cx="1005840" cy="768096"/>
          </a:xfrm>
          <a:prstGeom prst="rect">
            <a:avLst/>
          </a:prstGeom>
        </p:spPr>
      </p:pic>
      <p:sp>
        <p:nvSpPr>
          <p:cNvPr id="7" name="Prepared by"/>
          <p:cNvSpPr txBox="1"/>
          <p:nvPr/>
        </p:nvSpPr>
        <p:spPr>
          <a:xfrm>
            <a:off x="822960" y="5669280"/>
            <a:ext cx="10058400" cy="365760"/>
          </a:xfrm>
          <a:prstGeom prst="rect">
            <a:avLst/>
          </a:prstGeom>
          <a:noFill/>
          <a:ln/>
        </p:spPr>
        <p:txBody>
          <a:bodyPr wrap="square" lIns="0" tIns="0" rIns="0" bIns="0" rtlCol="0" anchor="t"/>
          <a:lstStyle/>
          <a:p>
            <a:pPr indent="0" marL="0">
              <a:buNone/>
            </a:pPr>
            <a:r>
              <a:rPr lang="en-US" sz="1400" dirty="0">
                <a:solidFill>
                  <a:schemeClr val="accent3"/>
                </a:solidFill>
              </a:rPr>
              <a:t>Prepared by </a:t>
            </a:r>
            <a:pPr indent="0" marL="0">
              <a:buNone/>
            </a:pPr>
            <a:r>
              <a:rPr lang="en-US" sz="1400" b="1" dirty="0">
                <a:solidFill>
                  <a:schemeClr val="bg1"/>
                </a:solidFill>
              </a:rPr>
              <a:t>Ethereal Purpose Lda.</a:t>
            </a:r>
            <a:pPr indent="0" marL="0">
              <a:buNone/>
            </a:pPr>
            <a:r>
              <a:rPr lang="en-US" sz="1400" dirty="0">
                <a:solidFill>
                  <a:schemeClr val="accent3"/>
                </a:solidFill>
              </a:rPr>
              <a:t> · Response to the Enterprise Business Requirements Document v1.0</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1064240" cy="320040"/>
          </a:xfrm>
          <a:prstGeom prst="rect">
            <a:avLst/>
          </a:prstGeom>
          <a:noFill/>
          <a:ln/>
        </p:spPr>
        <p:txBody>
          <a:bodyPr wrap="square" lIns="0" tIns="0" rIns="0" bIns="0" rtlCol="0"/>
          <a:lstStyle/>
          <a:p>
            <a:pPr indent="0" marL="0">
              <a:buNone/>
            </a:pPr>
            <a:r>
              <a:rPr lang="en-US" sz="1300" b="1" spc="200" kern="0" dirty="0">
                <a:solidFill>
                  <a:schemeClr val="accent2"/>
                </a:solidFill>
              </a:rPr>
              <a:t>AT A GLANCE</a:t>
            </a:r>
            <a:endParaRPr lang="en-US" sz="1300" dirty="0"/>
          </a:p>
        </p:txBody>
      </p:sp>
      <p:sp>
        <p:nvSpPr>
          <p:cNvPr id="3" name="Text 0"/>
          <p:cNvSpPr/>
          <p:nvPr>
            <p:ph idx="101" type="title" hasCustomPrompt="1"/>
          </p:nvPr>
        </p:nvSpPr>
        <p:spPr>
          <a:xfrm>
            <a:off x="548640" y="713232"/>
            <a:ext cx="11064240" cy="1051560"/>
          </a:xfrm>
          <a:prstGeom prst="rect">
            <a:avLst/>
          </a:prstGeom>
          <a:noFill/>
          <a:ln/>
        </p:spPr>
        <p:txBody>
          <a:bodyPr wrap="square" lIns="0" tIns="0" rIns="0" bIns="0" rtlCol="0" anchor="t"/>
          <a:lstStyle/>
          <a:p>
            <a:pPr algn="l" indent="0" marL="0">
              <a:buNone/>
            </a:pPr>
            <a:r>
              <a:rPr lang="en-US" sz="3600" b="1" dirty="0">
                <a:solidFill>
                  <a:schemeClr val="tx2"/>
                </a:solidFill>
              </a:rPr>
              <a:t>Every requirement met, Release 1 live in five months</a:t>
            </a:r>
            <a:endParaRPr lang="en-US" sz="3600" dirty="0"/>
          </a:p>
        </p:txBody>
      </p:sp>
      <p:sp>
        <p:nvSpPr>
          <p:cNvPr id="4" name="Stat 1"/>
          <p:cNvSpPr/>
          <p:nvPr/>
        </p:nvSpPr>
        <p:spPr>
          <a:xfrm>
            <a:off x="548640" y="1965960"/>
            <a:ext cx="2615184" cy="1554480"/>
          </a:xfrm>
          <a:prstGeom prst="roundRect">
            <a:avLst>
              <a:gd name="adj" fmla="val 7059"/>
            </a:avLst>
          </a:prstGeom>
          <a:solidFill>
            <a:schemeClr val="bg2"/>
          </a:solidFill>
          <a:ln w="12700">
            <a:solidFill>
              <a:schemeClr val="bg2"/>
            </a:solidFill>
            <a:prstDash val="solid"/>
          </a:ln>
        </p:spPr>
      </p:sp>
      <p:sp>
        <p:nvSpPr>
          <p:cNvPr id="5" name="Stat value 1"/>
          <p:cNvSpPr txBox="1"/>
          <p:nvPr/>
        </p:nvSpPr>
        <p:spPr>
          <a:xfrm>
            <a:off x="777240" y="2148840"/>
            <a:ext cx="2286000" cy="685800"/>
          </a:xfrm>
          <a:prstGeom prst="rect">
            <a:avLst/>
          </a:prstGeom>
          <a:noFill/>
          <a:ln/>
        </p:spPr>
        <p:txBody>
          <a:bodyPr wrap="square" lIns="0" tIns="0" rIns="0" bIns="0" rtlCol="0" anchor="t">
            <a:normAutofit/>
          </a:bodyPr>
          <a:lstStyle/>
          <a:p>
            <a:pPr indent="0" marL="0">
              <a:buNone/>
            </a:pPr>
            <a:r>
              <a:rPr lang="en-US" sz="3200" b="1" dirty="0">
                <a:solidFill>
                  <a:schemeClr val="tx2"/>
                </a:solidFill>
              </a:rPr>
              <a:t>91 / 91</a:t>
            </a:r>
            <a:endParaRPr lang="en-US" sz="3200" dirty="0"/>
          </a:p>
        </p:txBody>
      </p:sp>
      <p:sp>
        <p:nvSpPr>
          <p:cNvPr id="6" name="Stat label 1"/>
          <p:cNvSpPr txBox="1"/>
          <p:nvPr/>
        </p:nvSpPr>
        <p:spPr>
          <a:xfrm>
            <a:off x="777240" y="2852928"/>
            <a:ext cx="2240280" cy="548640"/>
          </a:xfrm>
          <a:prstGeom prst="rect">
            <a:avLst/>
          </a:prstGeom>
          <a:noFill/>
          <a:ln/>
        </p:spPr>
        <p:txBody>
          <a:bodyPr wrap="square" lIns="0" tIns="0" rIns="0" bIns="0" rtlCol="0" anchor="t"/>
          <a:lstStyle/>
          <a:p>
            <a:pPr indent="0" marL="0">
              <a:buNone/>
            </a:pPr>
            <a:r>
              <a:rPr lang="en-US" sz="1500" dirty="0">
                <a:solidFill>
                  <a:srgbClr val="536476"/>
                </a:solidFill>
              </a:rPr>
              <a:t>requirements met</a:t>
            </a:r>
            <a:endParaRPr lang="en-US" sz="1500" dirty="0"/>
          </a:p>
        </p:txBody>
      </p:sp>
      <p:sp>
        <p:nvSpPr>
          <p:cNvPr id="7" name="Stat 2"/>
          <p:cNvSpPr/>
          <p:nvPr/>
        </p:nvSpPr>
        <p:spPr>
          <a:xfrm>
            <a:off x="3364992" y="1965960"/>
            <a:ext cx="2615184" cy="1554480"/>
          </a:xfrm>
          <a:prstGeom prst="roundRect">
            <a:avLst>
              <a:gd name="adj" fmla="val 7059"/>
            </a:avLst>
          </a:prstGeom>
          <a:solidFill>
            <a:schemeClr val="bg2"/>
          </a:solidFill>
          <a:ln w="12700">
            <a:solidFill>
              <a:schemeClr val="bg2"/>
            </a:solidFill>
            <a:prstDash val="solid"/>
          </a:ln>
        </p:spPr>
      </p:sp>
      <p:sp>
        <p:nvSpPr>
          <p:cNvPr id="8" name="Stat value 2"/>
          <p:cNvSpPr txBox="1"/>
          <p:nvPr/>
        </p:nvSpPr>
        <p:spPr>
          <a:xfrm>
            <a:off x="3593592" y="2148840"/>
            <a:ext cx="2286000" cy="685800"/>
          </a:xfrm>
          <a:prstGeom prst="rect">
            <a:avLst/>
          </a:prstGeom>
          <a:noFill/>
          <a:ln/>
        </p:spPr>
        <p:txBody>
          <a:bodyPr wrap="square" lIns="0" tIns="0" rIns="0" bIns="0" rtlCol="0" anchor="t">
            <a:normAutofit/>
          </a:bodyPr>
          <a:lstStyle/>
          <a:p>
            <a:pPr indent="0" marL="0">
              <a:buNone/>
            </a:pPr>
            <a:r>
              <a:rPr lang="en-US" sz="3200" b="1" dirty="0">
                <a:solidFill>
                  <a:schemeClr val="tx2"/>
                </a:solidFill>
              </a:rPr>
              <a:t>5 Apr 2027</a:t>
            </a:r>
            <a:endParaRPr lang="en-US" sz="3200" dirty="0"/>
          </a:p>
        </p:txBody>
      </p:sp>
      <p:sp>
        <p:nvSpPr>
          <p:cNvPr id="9" name="Stat label 2"/>
          <p:cNvSpPr txBox="1"/>
          <p:nvPr/>
        </p:nvSpPr>
        <p:spPr>
          <a:xfrm>
            <a:off x="3593592" y="2852928"/>
            <a:ext cx="2240280" cy="548640"/>
          </a:xfrm>
          <a:prstGeom prst="rect">
            <a:avLst/>
          </a:prstGeom>
          <a:noFill/>
          <a:ln/>
        </p:spPr>
        <p:txBody>
          <a:bodyPr wrap="square" lIns="0" tIns="0" rIns="0" bIns="0" rtlCol="0" anchor="t"/>
          <a:lstStyle/>
          <a:p>
            <a:pPr indent="0" marL="0">
              <a:buNone/>
            </a:pPr>
            <a:r>
              <a:rPr lang="en-US" sz="1500" dirty="0">
                <a:solidFill>
                  <a:srgbClr val="536476"/>
                </a:solidFill>
              </a:rPr>
              <a:t>Release 1 live, all Must items</a:t>
            </a:r>
            <a:endParaRPr lang="en-US" sz="1500" dirty="0"/>
          </a:p>
        </p:txBody>
      </p:sp>
      <p:sp>
        <p:nvSpPr>
          <p:cNvPr id="10" name="Stat 3"/>
          <p:cNvSpPr/>
          <p:nvPr/>
        </p:nvSpPr>
        <p:spPr>
          <a:xfrm>
            <a:off x="6181344" y="1965960"/>
            <a:ext cx="2615184" cy="1554480"/>
          </a:xfrm>
          <a:prstGeom prst="roundRect">
            <a:avLst>
              <a:gd name="adj" fmla="val 7059"/>
            </a:avLst>
          </a:prstGeom>
          <a:solidFill>
            <a:schemeClr val="bg2"/>
          </a:solidFill>
          <a:ln w="12700">
            <a:solidFill>
              <a:schemeClr val="bg2"/>
            </a:solidFill>
            <a:prstDash val="solid"/>
          </a:ln>
        </p:spPr>
      </p:sp>
      <p:sp>
        <p:nvSpPr>
          <p:cNvPr id="11" name="Stat value 3"/>
          <p:cNvSpPr txBox="1"/>
          <p:nvPr/>
        </p:nvSpPr>
        <p:spPr>
          <a:xfrm>
            <a:off x="6409944" y="2148840"/>
            <a:ext cx="2286000" cy="685800"/>
          </a:xfrm>
          <a:prstGeom prst="rect">
            <a:avLst/>
          </a:prstGeom>
          <a:noFill/>
          <a:ln/>
        </p:spPr>
        <p:txBody>
          <a:bodyPr wrap="square" lIns="0" tIns="0" rIns="0" bIns="0" rtlCol="0" anchor="t">
            <a:normAutofit/>
          </a:bodyPr>
          <a:lstStyle/>
          <a:p>
            <a:pPr indent="0" marL="0">
              <a:buNone/>
            </a:pPr>
            <a:r>
              <a:rPr lang="en-US" sz="3200" b="1" dirty="0">
                <a:solidFill>
                  <a:schemeClr val="tx2"/>
                </a:solidFill>
              </a:rPr>
              <a:t>US$133,500</a:t>
            </a:r>
            <a:endParaRPr lang="en-US" sz="3200" dirty="0"/>
          </a:p>
        </p:txBody>
      </p:sp>
      <p:sp>
        <p:nvSpPr>
          <p:cNvPr id="12" name="Stat label 3"/>
          <p:cNvSpPr txBox="1"/>
          <p:nvPr/>
        </p:nvSpPr>
        <p:spPr>
          <a:xfrm>
            <a:off x="6409944" y="2852928"/>
            <a:ext cx="2240280" cy="548640"/>
          </a:xfrm>
          <a:prstGeom prst="rect">
            <a:avLst/>
          </a:prstGeom>
          <a:noFill/>
          <a:ln/>
        </p:spPr>
        <p:txBody>
          <a:bodyPr wrap="square" lIns="0" tIns="0" rIns="0" bIns="0" rtlCol="0" anchor="t"/>
          <a:lstStyle/>
          <a:p>
            <a:pPr indent="0" marL="0">
              <a:buNone/>
            </a:pPr>
            <a:r>
              <a:rPr lang="en-US" sz="1500" dirty="0">
                <a:solidFill>
                  <a:srgbClr val="536476"/>
                </a:solidFill>
              </a:rPr>
              <a:t>implementation, all three lots</a:t>
            </a:r>
            <a:endParaRPr lang="en-US" sz="1500" dirty="0"/>
          </a:p>
        </p:txBody>
      </p:sp>
      <p:sp>
        <p:nvSpPr>
          <p:cNvPr id="13" name="Stat 4"/>
          <p:cNvSpPr/>
          <p:nvPr/>
        </p:nvSpPr>
        <p:spPr>
          <a:xfrm>
            <a:off x="8997696" y="1965960"/>
            <a:ext cx="2615184" cy="1554480"/>
          </a:xfrm>
          <a:prstGeom prst="roundRect">
            <a:avLst>
              <a:gd name="adj" fmla="val 7059"/>
            </a:avLst>
          </a:prstGeom>
          <a:solidFill>
            <a:schemeClr val="bg2"/>
          </a:solidFill>
          <a:ln w="12700">
            <a:solidFill>
              <a:schemeClr val="bg2"/>
            </a:solidFill>
            <a:prstDash val="solid"/>
          </a:ln>
        </p:spPr>
      </p:sp>
      <p:sp>
        <p:nvSpPr>
          <p:cNvPr id="14" name="Stat value 4"/>
          <p:cNvSpPr txBox="1"/>
          <p:nvPr/>
        </p:nvSpPr>
        <p:spPr>
          <a:xfrm>
            <a:off x="9226296" y="2148840"/>
            <a:ext cx="2286000" cy="685800"/>
          </a:xfrm>
          <a:prstGeom prst="rect">
            <a:avLst/>
          </a:prstGeom>
          <a:noFill/>
          <a:ln/>
        </p:spPr>
        <p:txBody>
          <a:bodyPr wrap="square" lIns="0" tIns="0" rIns="0" bIns="0" rtlCol="0" anchor="t">
            <a:normAutofit/>
          </a:bodyPr>
          <a:lstStyle/>
          <a:p>
            <a:pPr indent="0" marL="0">
              <a:buNone/>
            </a:pPr>
            <a:r>
              <a:rPr lang="en-US" sz="3200" b="1" dirty="0">
                <a:solidFill>
                  <a:schemeClr val="tx2"/>
                </a:solidFill>
              </a:rPr>
              <a:t>US$0</a:t>
            </a:r>
            <a:endParaRPr lang="en-US" sz="3200" dirty="0"/>
          </a:p>
        </p:txBody>
      </p:sp>
      <p:sp>
        <p:nvSpPr>
          <p:cNvPr id="15" name="Stat label 4"/>
          <p:cNvSpPr txBox="1"/>
          <p:nvPr/>
        </p:nvSpPr>
        <p:spPr>
          <a:xfrm>
            <a:off x="9226296" y="2852928"/>
            <a:ext cx="2240280" cy="548640"/>
          </a:xfrm>
          <a:prstGeom prst="rect">
            <a:avLst/>
          </a:prstGeom>
          <a:noFill/>
          <a:ln/>
        </p:spPr>
        <p:txBody>
          <a:bodyPr wrap="square" lIns="0" tIns="0" rIns="0" bIns="0" rtlCol="0" anchor="t"/>
          <a:lstStyle/>
          <a:p>
            <a:pPr indent="0" marL="0">
              <a:buNone/>
            </a:pPr>
            <a:r>
              <a:rPr lang="en-US" sz="1500" dirty="0">
                <a:solidFill>
                  <a:srgbClr val="536476"/>
                </a:solidFill>
              </a:rPr>
              <a:t>licence fees, every year</a:t>
            </a:r>
            <a:endParaRPr lang="en-US" sz="1500" dirty="0"/>
          </a:p>
        </p:txBody>
      </p:sp>
      <p:sp>
        <p:nvSpPr>
          <p:cNvPr id="16" name="Lot card 1"/>
          <p:cNvSpPr/>
          <p:nvPr/>
        </p:nvSpPr>
        <p:spPr>
          <a:xfrm>
            <a:off x="548640" y="3794760"/>
            <a:ext cx="3566160" cy="1280160"/>
          </a:xfrm>
          <a:prstGeom prst="roundRect">
            <a:avLst>
              <a:gd name="adj" fmla="val 8571"/>
            </a:avLst>
          </a:prstGeom>
          <a:solidFill>
            <a:schemeClr val="bg1"/>
          </a:solidFill>
          <a:ln w="12700">
            <a:solidFill>
              <a:srgbClr val="DBE5EE"/>
            </a:solidFill>
            <a:prstDash val="solid"/>
          </a:ln>
        </p:spPr>
      </p:sp>
      <p:sp>
        <p:nvSpPr>
          <p:cNvPr id="17" name="Lot name 1"/>
          <p:cNvSpPr txBox="1"/>
          <p:nvPr/>
        </p:nvSpPr>
        <p:spPr>
          <a:xfrm>
            <a:off x="777240" y="3950208"/>
            <a:ext cx="3108960" cy="365760"/>
          </a:xfrm>
          <a:prstGeom prst="rect">
            <a:avLst/>
          </a:prstGeom>
          <a:noFill/>
          <a:ln/>
        </p:spPr>
        <p:txBody>
          <a:bodyPr wrap="square" lIns="0" tIns="0" rIns="0" bIns="0" rtlCol="0" anchor="t"/>
          <a:lstStyle/>
          <a:p>
            <a:pPr indent="0" marL="0">
              <a:buNone/>
            </a:pPr>
            <a:r>
              <a:rPr lang="en-US" sz="1800" b="1" dirty="0">
                <a:solidFill>
                  <a:schemeClr val="tx2"/>
                </a:solidFill>
              </a:rPr>
              <a:t>Lot 1 · Must</a:t>
            </a:r>
            <a:endParaRPr lang="en-US" sz="1800" dirty="0"/>
          </a:p>
        </p:txBody>
      </p:sp>
      <p:sp>
        <p:nvSpPr>
          <p:cNvPr id="18" name="Lot detail 1"/>
          <p:cNvSpPr txBox="1"/>
          <p:nvPr/>
        </p:nvSpPr>
        <p:spPr>
          <a:xfrm>
            <a:off x="777240" y="4343400"/>
            <a:ext cx="3154680" cy="594360"/>
          </a:xfrm>
          <a:prstGeom prst="rect">
            <a:avLst/>
          </a:prstGeom>
          <a:noFill/>
          <a:ln/>
        </p:spPr>
        <p:txBody>
          <a:bodyPr wrap="square" lIns="0" tIns="0" rIns="0" bIns="0" rtlCol="0" anchor="t"/>
          <a:lstStyle/>
          <a:p>
            <a:pPr indent="0" marL="0">
              <a:buNone/>
            </a:pPr>
            <a:r>
              <a:rPr lang="en-US" sz="1400" dirty="0">
                <a:solidFill>
                  <a:srgbClr val="536476"/>
                </a:solidFill>
              </a:rPr>
              <a:t>59 requirements · US$90,400 · live 5 Apr 2027</a:t>
            </a:r>
            <a:endParaRPr lang="en-US" sz="1400" dirty="0"/>
          </a:p>
        </p:txBody>
      </p:sp>
      <p:sp>
        <p:nvSpPr>
          <p:cNvPr id="19" name="Lot card 2"/>
          <p:cNvSpPr/>
          <p:nvPr/>
        </p:nvSpPr>
        <p:spPr>
          <a:xfrm>
            <a:off x="4297680" y="3794760"/>
            <a:ext cx="3566160" cy="1280160"/>
          </a:xfrm>
          <a:prstGeom prst="roundRect">
            <a:avLst>
              <a:gd name="adj" fmla="val 8571"/>
            </a:avLst>
          </a:prstGeom>
          <a:solidFill>
            <a:schemeClr val="bg1"/>
          </a:solidFill>
          <a:ln w="12700">
            <a:solidFill>
              <a:srgbClr val="DBE5EE"/>
            </a:solidFill>
            <a:prstDash val="solid"/>
          </a:ln>
        </p:spPr>
      </p:sp>
      <p:sp>
        <p:nvSpPr>
          <p:cNvPr id="20" name="Lot name 2"/>
          <p:cNvSpPr txBox="1"/>
          <p:nvPr/>
        </p:nvSpPr>
        <p:spPr>
          <a:xfrm>
            <a:off x="4526280" y="3950208"/>
            <a:ext cx="3108960" cy="365760"/>
          </a:xfrm>
          <a:prstGeom prst="rect">
            <a:avLst/>
          </a:prstGeom>
          <a:noFill/>
          <a:ln/>
        </p:spPr>
        <p:txBody>
          <a:bodyPr wrap="square" lIns="0" tIns="0" rIns="0" bIns="0" rtlCol="0" anchor="t"/>
          <a:lstStyle/>
          <a:p>
            <a:pPr indent="0" marL="0">
              <a:buNone/>
            </a:pPr>
            <a:r>
              <a:rPr lang="en-US" sz="1800" b="1" dirty="0">
                <a:solidFill>
                  <a:schemeClr val="tx2"/>
                </a:solidFill>
              </a:rPr>
              <a:t>Lot 2 · Should</a:t>
            </a:r>
            <a:endParaRPr lang="en-US" sz="1800" dirty="0"/>
          </a:p>
        </p:txBody>
      </p:sp>
      <p:sp>
        <p:nvSpPr>
          <p:cNvPr id="21" name="Lot detail 2"/>
          <p:cNvSpPr txBox="1"/>
          <p:nvPr/>
        </p:nvSpPr>
        <p:spPr>
          <a:xfrm>
            <a:off x="4526280" y="4343400"/>
            <a:ext cx="3154680" cy="594360"/>
          </a:xfrm>
          <a:prstGeom prst="rect">
            <a:avLst/>
          </a:prstGeom>
          <a:noFill/>
          <a:ln/>
        </p:spPr>
        <p:txBody>
          <a:bodyPr wrap="square" lIns="0" tIns="0" rIns="0" bIns="0" rtlCol="0" anchor="t"/>
          <a:lstStyle/>
          <a:p>
            <a:pPr indent="0" marL="0">
              <a:buNone/>
            </a:pPr>
            <a:r>
              <a:rPr lang="en-US" sz="1400" dirty="0">
                <a:solidFill>
                  <a:srgbClr val="536476"/>
                </a:solidFill>
              </a:rPr>
              <a:t>27 requirements · US$35,400 · live 26 Jul 2027</a:t>
            </a:r>
            <a:endParaRPr lang="en-US" sz="1400" dirty="0"/>
          </a:p>
        </p:txBody>
      </p:sp>
      <p:sp>
        <p:nvSpPr>
          <p:cNvPr id="22" name="Lot card 3"/>
          <p:cNvSpPr/>
          <p:nvPr/>
        </p:nvSpPr>
        <p:spPr>
          <a:xfrm>
            <a:off x="8046720" y="3794760"/>
            <a:ext cx="3566160" cy="1280160"/>
          </a:xfrm>
          <a:prstGeom prst="roundRect">
            <a:avLst>
              <a:gd name="adj" fmla="val 8571"/>
            </a:avLst>
          </a:prstGeom>
          <a:solidFill>
            <a:schemeClr val="bg1"/>
          </a:solidFill>
          <a:ln w="12700">
            <a:solidFill>
              <a:srgbClr val="DBE5EE"/>
            </a:solidFill>
            <a:prstDash val="solid"/>
          </a:ln>
        </p:spPr>
      </p:sp>
      <p:sp>
        <p:nvSpPr>
          <p:cNvPr id="23" name="Lot name 3"/>
          <p:cNvSpPr txBox="1"/>
          <p:nvPr/>
        </p:nvSpPr>
        <p:spPr>
          <a:xfrm>
            <a:off x="8275320" y="3950208"/>
            <a:ext cx="3108960" cy="365760"/>
          </a:xfrm>
          <a:prstGeom prst="rect">
            <a:avLst/>
          </a:prstGeom>
          <a:noFill/>
          <a:ln/>
        </p:spPr>
        <p:txBody>
          <a:bodyPr wrap="square" lIns="0" tIns="0" rIns="0" bIns="0" rtlCol="0" anchor="t"/>
          <a:lstStyle/>
          <a:p>
            <a:pPr indent="0" marL="0">
              <a:buNone/>
            </a:pPr>
            <a:r>
              <a:rPr lang="en-US" sz="1800" b="1" dirty="0">
                <a:solidFill>
                  <a:schemeClr val="tx2"/>
                </a:solidFill>
              </a:rPr>
              <a:t>Lot 3 · Could</a:t>
            </a:r>
            <a:endParaRPr lang="en-US" sz="1800" dirty="0"/>
          </a:p>
        </p:txBody>
      </p:sp>
      <p:sp>
        <p:nvSpPr>
          <p:cNvPr id="24" name="Lot detail 3"/>
          <p:cNvSpPr txBox="1"/>
          <p:nvPr/>
        </p:nvSpPr>
        <p:spPr>
          <a:xfrm>
            <a:off x="8275320" y="4343400"/>
            <a:ext cx="3154680" cy="594360"/>
          </a:xfrm>
          <a:prstGeom prst="rect">
            <a:avLst/>
          </a:prstGeom>
          <a:noFill/>
          <a:ln/>
        </p:spPr>
        <p:txBody>
          <a:bodyPr wrap="square" lIns="0" tIns="0" rIns="0" bIns="0" rtlCol="0" anchor="t"/>
          <a:lstStyle/>
          <a:p>
            <a:pPr indent="0" marL="0">
              <a:buNone/>
            </a:pPr>
            <a:r>
              <a:rPr lang="en-US" sz="1400" dirty="0">
                <a:solidFill>
                  <a:srgbClr val="536476"/>
                </a:solidFill>
              </a:rPr>
              <a:t>5 requirements · US$7,700 · live 20 Sep 2027</a:t>
            </a:r>
            <a:endParaRPr lang="en-US" sz="1400" dirty="0"/>
          </a:p>
        </p:txBody>
      </p:sp>
      <p:sp>
        <p:nvSpPr>
          <p:cNvPr id="25" name="Band"/>
          <p:cNvSpPr/>
          <p:nvPr/>
        </p:nvSpPr>
        <p:spPr>
          <a:xfrm>
            <a:off x="548640" y="5440680"/>
            <a:ext cx="11064240" cy="685800"/>
          </a:xfrm>
          <a:prstGeom prst="roundRect">
            <a:avLst>
              <a:gd name="adj" fmla="val 16000"/>
            </a:avLst>
          </a:prstGeom>
          <a:solidFill>
            <a:schemeClr val="bg2"/>
          </a:solidFill>
          <a:ln w="12700">
            <a:solidFill>
              <a:schemeClr val="bg2"/>
            </a:solidFill>
            <a:prstDash val="solid"/>
          </a:ln>
        </p:spPr>
      </p:sp>
      <p:sp>
        <p:nvSpPr>
          <p:cNvPr id="26" name="Band text"/>
          <p:cNvSpPr txBox="1"/>
          <p:nvPr/>
        </p:nvSpPr>
        <p:spPr>
          <a:xfrm>
            <a:off x="777240" y="5440680"/>
            <a:ext cx="10607040" cy="685800"/>
          </a:xfrm>
          <a:prstGeom prst="rect">
            <a:avLst/>
          </a:prstGeom>
          <a:noFill/>
          <a:ln/>
        </p:spPr>
        <p:txBody>
          <a:bodyPr wrap="square" lIns="0" tIns="0" rIns="0" bIns="0" rtlCol="0" anchor="ctr"/>
          <a:lstStyle/>
          <a:p>
            <a:pPr indent="0" marL="0">
              <a:buNone/>
            </a:pPr>
            <a:r>
              <a:rPr lang="en-US" sz="1600" dirty="0">
                <a:solidFill>
                  <a:schemeClr val="tx2"/>
                </a:solidFill>
              </a:rPr>
              <a:t>US$350,020 total cost over five years, including hosting, support and a yearly penetration test. FSA can award Lot 1 alone, Lots 1 and 2, or all three.</a:t>
            </a:r>
            <a:endParaRPr lang="en-US" sz="16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1064240" cy="320040"/>
          </a:xfrm>
          <a:prstGeom prst="rect">
            <a:avLst/>
          </a:prstGeom>
          <a:noFill/>
          <a:ln/>
        </p:spPr>
        <p:txBody>
          <a:bodyPr wrap="square" lIns="0" tIns="0" rIns="0" bIns="0" rtlCol="0"/>
          <a:lstStyle/>
          <a:p>
            <a:pPr indent="0" marL="0">
              <a:buNone/>
            </a:pPr>
            <a:r>
              <a:rPr lang="en-US" sz="1300" b="1" spc="200" kern="0" dirty="0">
                <a:solidFill>
                  <a:schemeClr val="accent2"/>
                </a:solidFill>
              </a:rPr>
              <a:t>OUR UNDERSTANDING</a:t>
            </a:r>
            <a:endParaRPr lang="en-US" sz="1300" dirty="0"/>
          </a:p>
        </p:txBody>
      </p:sp>
      <p:sp>
        <p:nvSpPr>
          <p:cNvPr id="3" name="Text 0"/>
          <p:cNvSpPr/>
          <p:nvPr>
            <p:ph idx="101" type="title" hasCustomPrompt="1"/>
          </p:nvPr>
        </p:nvSpPr>
        <p:spPr>
          <a:xfrm>
            <a:off x="548640" y="713232"/>
            <a:ext cx="11064240" cy="1051560"/>
          </a:xfrm>
          <a:prstGeom prst="rect">
            <a:avLst/>
          </a:prstGeom>
          <a:noFill/>
          <a:ln/>
        </p:spPr>
        <p:txBody>
          <a:bodyPr wrap="square" lIns="0" tIns="0" rIns="0" bIns="0" rtlCol="0" anchor="t"/>
          <a:lstStyle/>
          <a:p>
            <a:pPr algn="l" indent="0" marL="0">
              <a:buNone/>
            </a:pPr>
            <a:r>
              <a:rPr lang="en-US" sz="3600" b="1" dirty="0">
                <a:solidFill>
                  <a:schemeClr val="tx2"/>
                </a:solidFill>
              </a:rPr>
              <a:t>We read the EBRD as five commitments</a:t>
            </a:r>
            <a:endParaRPr lang="en-US" sz="3600" dirty="0"/>
          </a:p>
        </p:txBody>
      </p:sp>
      <p:sp>
        <p:nvSpPr>
          <p:cNvPr id="4" name="Row 1"/>
          <p:cNvSpPr/>
          <p:nvPr/>
        </p:nvSpPr>
        <p:spPr>
          <a:xfrm>
            <a:off x="548640" y="1920240"/>
            <a:ext cx="11064240" cy="731520"/>
          </a:xfrm>
          <a:prstGeom prst="roundRect">
            <a:avLst>
              <a:gd name="adj" fmla="val 15000"/>
            </a:avLst>
          </a:prstGeom>
          <a:solidFill>
            <a:srgbClr val="F5F9FC"/>
          </a:solidFill>
          <a:ln w="12700">
            <a:solidFill>
              <a:srgbClr val="F5F9FC"/>
            </a:solidFill>
            <a:prstDash val="solid"/>
          </a:ln>
        </p:spPr>
      </p:sp>
      <p:sp>
        <p:nvSpPr>
          <p:cNvPr id="5" name="Number 1"/>
          <p:cNvSpPr/>
          <p:nvPr/>
        </p:nvSpPr>
        <p:spPr>
          <a:xfrm>
            <a:off x="731520" y="2066544"/>
            <a:ext cx="438912" cy="438912"/>
          </a:xfrm>
          <a:prstGeom prst="ellipse">
            <a:avLst/>
          </a:prstGeom>
          <a:solidFill>
            <a:schemeClr val="accent1"/>
          </a:solidFill>
          <a:ln w="12700">
            <a:solidFill>
              <a:schemeClr val="accent1"/>
            </a:solidFill>
            <a:prstDash val="solid"/>
          </a:ln>
        </p:spPr>
      </p:sp>
      <p:sp>
        <p:nvSpPr>
          <p:cNvPr id="6" name="Number text 1"/>
          <p:cNvSpPr txBox="1"/>
          <p:nvPr/>
        </p:nvSpPr>
        <p:spPr>
          <a:xfrm>
            <a:off x="731520" y="2066544"/>
            <a:ext cx="438912" cy="438912"/>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7" name="Commitment 1"/>
          <p:cNvSpPr txBox="1"/>
          <p:nvPr/>
        </p:nvSpPr>
        <p:spPr>
          <a:xfrm>
            <a:off x="1417320" y="1920240"/>
            <a:ext cx="3474720" cy="731520"/>
          </a:xfrm>
          <a:prstGeom prst="rect">
            <a:avLst/>
          </a:prstGeom>
          <a:noFill/>
          <a:ln/>
        </p:spPr>
        <p:txBody>
          <a:bodyPr wrap="square" lIns="0" tIns="0" rIns="0" bIns="0" rtlCol="0" anchor="ctr"/>
          <a:lstStyle/>
          <a:p>
            <a:pPr indent="0" marL="0">
              <a:buNone/>
            </a:pPr>
            <a:r>
              <a:rPr lang="en-US" sz="1800" b="1" dirty="0">
                <a:solidFill>
                  <a:schemeClr val="tx2"/>
                </a:solidFill>
              </a:rPr>
              <a:t>One record per fact</a:t>
            </a:r>
            <a:endParaRPr lang="en-US" sz="1800" dirty="0"/>
          </a:p>
        </p:txBody>
      </p:sp>
      <p:sp>
        <p:nvSpPr>
          <p:cNvPr id="8" name="Commitment detail 1"/>
          <p:cNvSpPr txBox="1"/>
          <p:nvPr/>
        </p:nvSpPr>
        <p:spPr>
          <a:xfrm>
            <a:off x="4983480" y="1920240"/>
            <a:ext cx="6446520" cy="731520"/>
          </a:xfrm>
          <a:prstGeom prst="rect">
            <a:avLst/>
          </a:prstGeom>
          <a:noFill/>
          <a:ln/>
        </p:spPr>
        <p:txBody>
          <a:bodyPr wrap="square" lIns="0" tIns="0" rIns="0" bIns="0" rtlCol="0" anchor="ctr"/>
          <a:lstStyle/>
          <a:p>
            <a:pPr indent="0" marL="0">
              <a:buNone/>
            </a:pPr>
            <a:r>
              <a:rPr lang="en-US" sz="1500" dirty="0">
                <a:solidFill>
                  <a:srgbClr val="536476"/>
                </a:solidFill>
              </a:rPr>
              <a:t>The Deal Data Sheet feeds every memo, register and report; nothing is retyped.</a:t>
            </a:r>
            <a:endParaRPr lang="en-US" sz="1500" dirty="0"/>
          </a:p>
        </p:txBody>
      </p:sp>
      <p:sp>
        <p:nvSpPr>
          <p:cNvPr id="9" name="Row 2"/>
          <p:cNvSpPr/>
          <p:nvPr/>
        </p:nvSpPr>
        <p:spPr>
          <a:xfrm>
            <a:off x="548640" y="2761488"/>
            <a:ext cx="11064240" cy="731520"/>
          </a:xfrm>
          <a:prstGeom prst="roundRect">
            <a:avLst>
              <a:gd name="adj" fmla="val 15000"/>
            </a:avLst>
          </a:prstGeom>
          <a:solidFill>
            <a:srgbClr val="F5F9FC"/>
          </a:solidFill>
          <a:ln w="12700">
            <a:solidFill>
              <a:srgbClr val="F5F9FC"/>
            </a:solidFill>
            <a:prstDash val="solid"/>
          </a:ln>
        </p:spPr>
      </p:sp>
      <p:sp>
        <p:nvSpPr>
          <p:cNvPr id="10" name="Number 2"/>
          <p:cNvSpPr/>
          <p:nvPr/>
        </p:nvSpPr>
        <p:spPr>
          <a:xfrm>
            <a:off x="731520" y="2907792"/>
            <a:ext cx="438912" cy="438912"/>
          </a:xfrm>
          <a:prstGeom prst="ellipse">
            <a:avLst/>
          </a:prstGeom>
          <a:solidFill>
            <a:schemeClr val="accent1"/>
          </a:solidFill>
          <a:ln w="12700">
            <a:solidFill>
              <a:schemeClr val="accent1"/>
            </a:solidFill>
            <a:prstDash val="solid"/>
          </a:ln>
        </p:spPr>
      </p:sp>
      <p:sp>
        <p:nvSpPr>
          <p:cNvPr id="11" name="Number text 2"/>
          <p:cNvSpPr txBox="1"/>
          <p:nvPr/>
        </p:nvSpPr>
        <p:spPr>
          <a:xfrm>
            <a:off x="731520" y="2907792"/>
            <a:ext cx="438912" cy="438912"/>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2" name="Commitment 2"/>
          <p:cNvSpPr txBox="1"/>
          <p:nvPr/>
        </p:nvSpPr>
        <p:spPr>
          <a:xfrm>
            <a:off x="1417320" y="2761488"/>
            <a:ext cx="3474720" cy="731520"/>
          </a:xfrm>
          <a:prstGeom prst="rect">
            <a:avLst/>
          </a:prstGeom>
          <a:noFill/>
          <a:ln/>
        </p:spPr>
        <p:txBody>
          <a:bodyPr wrap="square" lIns="0" tIns="0" rIns="0" bIns="0" rtlCol="0" anchor="ctr"/>
          <a:lstStyle/>
          <a:p>
            <a:pPr indent="0" marL="0">
              <a:buNone/>
            </a:pPr>
            <a:r>
              <a:rPr lang="en-US" sz="1800" b="1" dirty="0">
                <a:solidFill>
                  <a:schemeClr val="tx2"/>
                </a:solidFill>
              </a:rPr>
              <a:t>Rules as settings</a:t>
            </a:r>
            <a:endParaRPr lang="en-US" sz="1800" dirty="0"/>
          </a:p>
        </p:txBody>
      </p:sp>
      <p:sp>
        <p:nvSpPr>
          <p:cNvPr id="13" name="Commitment detail 2"/>
          <p:cNvSpPr txBox="1"/>
          <p:nvPr/>
        </p:nvSpPr>
        <p:spPr>
          <a:xfrm>
            <a:off x="4983480" y="2761488"/>
            <a:ext cx="6446520" cy="731520"/>
          </a:xfrm>
          <a:prstGeom prst="rect">
            <a:avLst/>
          </a:prstGeom>
          <a:noFill/>
          <a:ln/>
        </p:spPr>
        <p:txBody>
          <a:bodyPr wrap="square" lIns="0" tIns="0" rIns="0" bIns="0" rtlCol="0" anchor="ctr"/>
          <a:lstStyle/>
          <a:p>
            <a:pPr indent="0" marL="0">
              <a:buNone/>
            </a:pPr>
            <a:r>
              <a:rPr lang="en-US" sz="1500" dirty="0">
                <a:solidFill>
                  <a:srgbClr val="536476"/>
                </a:solidFill>
              </a:rPr>
              <a:t>One versioned parameter schedule drives every threshold, timer and approval.</a:t>
            </a:r>
            <a:endParaRPr lang="en-US" sz="1500" dirty="0"/>
          </a:p>
        </p:txBody>
      </p:sp>
      <p:sp>
        <p:nvSpPr>
          <p:cNvPr id="14" name="Row 3"/>
          <p:cNvSpPr/>
          <p:nvPr/>
        </p:nvSpPr>
        <p:spPr>
          <a:xfrm>
            <a:off x="548640" y="3602736"/>
            <a:ext cx="11064240" cy="731520"/>
          </a:xfrm>
          <a:prstGeom prst="roundRect">
            <a:avLst>
              <a:gd name="adj" fmla="val 15000"/>
            </a:avLst>
          </a:prstGeom>
          <a:solidFill>
            <a:srgbClr val="F5F9FC"/>
          </a:solidFill>
          <a:ln w="12700">
            <a:solidFill>
              <a:srgbClr val="F5F9FC"/>
            </a:solidFill>
            <a:prstDash val="solid"/>
          </a:ln>
        </p:spPr>
      </p:sp>
      <p:sp>
        <p:nvSpPr>
          <p:cNvPr id="15" name="Number 3"/>
          <p:cNvSpPr/>
          <p:nvPr/>
        </p:nvSpPr>
        <p:spPr>
          <a:xfrm>
            <a:off x="731520" y="3749040"/>
            <a:ext cx="438912" cy="438912"/>
          </a:xfrm>
          <a:prstGeom prst="ellipse">
            <a:avLst/>
          </a:prstGeom>
          <a:solidFill>
            <a:schemeClr val="accent1"/>
          </a:solidFill>
          <a:ln w="12700">
            <a:solidFill>
              <a:schemeClr val="accent1"/>
            </a:solidFill>
            <a:prstDash val="solid"/>
          </a:ln>
        </p:spPr>
      </p:sp>
      <p:sp>
        <p:nvSpPr>
          <p:cNvPr id="16" name="Number text 3"/>
          <p:cNvSpPr txBox="1"/>
          <p:nvPr/>
        </p:nvSpPr>
        <p:spPr>
          <a:xfrm>
            <a:off x="731520" y="3749040"/>
            <a:ext cx="438912" cy="438912"/>
          </a:xfrm>
          <a:prstGeom prst="rect">
            <a:avLst/>
          </a:prstGeom>
          <a:noFill/>
          <a:ln/>
        </p:spPr>
        <p:txBody>
          <a:bodyPr wrap="square" lIns="0" tIns="0" rIns="0" bIns="0" rtlCol="0" anchor="ctr"/>
          <a:lstStyle/>
          <a:p>
            <a:pPr algn="ctr" indent="0" marL="0">
              <a:buNone/>
            </a:pPr>
            <a:r>
              <a:rPr lang="en-US" sz="1600" b="1" dirty="0">
                <a:solidFill>
                  <a:schemeClr val="bg1"/>
                </a:solidFill>
              </a:rPr>
              <a:t>3</a:t>
            </a:r>
            <a:endParaRPr lang="en-US" sz="1600" dirty="0"/>
          </a:p>
        </p:txBody>
      </p:sp>
      <p:sp>
        <p:nvSpPr>
          <p:cNvPr id="17" name="Commitment 3"/>
          <p:cNvSpPr txBox="1"/>
          <p:nvPr/>
        </p:nvSpPr>
        <p:spPr>
          <a:xfrm>
            <a:off x="1417320" y="3602736"/>
            <a:ext cx="3474720" cy="731520"/>
          </a:xfrm>
          <a:prstGeom prst="rect">
            <a:avLst/>
          </a:prstGeom>
          <a:noFill/>
          <a:ln/>
        </p:spPr>
        <p:txBody>
          <a:bodyPr wrap="square" lIns="0" tIns="0" rIns="0" bIns="0" rtlCol="0" anchor="ctr"/>
          <a:lstStyle/>
          <a:p>
            <a:pPr indent="0" marL="0">
              <a:buNone/>
            </a:pPr>
            <a:r>
              <a:rPr lang="en-US" sz="1800" b="1" dirty="0">
                <a:solidFill>
                  <a:schemeClr val="tx2"/>
                </a:solidFill>
              </a:rPr>
              <a:t>Hard stops, not reminders</a:t>
            </a:r>
            <a:endParaRPr lang="en-US" sz="1800" dirty="0"/>
          </a:p>
        </p:txBody>
      </p:sp>
      <p:sp>
        <p:nvSpPr>
          <p:cNvPr id="18" name="Commitment detail 3"/>
          <p:cNvSpPr txBox="1"/>
          <p:nvPr/>
        </p:nvSpPr>
        <p:spPr>
          <a:xfrm>
            <a:off x="4983480" y="3602736"/>
            <a:ext cx="6446520" cy="731520"/>
          </a:xfrm>
          <a:prstGeom prst="rect">
            <a:avLst/>
          </a:prstGeom>
          <a:noFill/>
          <a:ln/>
        </p:spPr>
        <p:txBody>
          <a:bodyPr wrap="square" lIns="0" tIns="0" rIns="0" bIns="0" rtlCol="0" anchor="ctr"/>
          <a:lstStyle/>
          <a:p>
            <a:pPr indent="0" marL="0">
              <a:buNone/>
            </a:pPr>
            <a:r>
              <a:rPr lang="en-US" sz="1500" dirty="0">
                <a:solidFill>
                  <a:srgbClr val="536476"/>
                </a:solidFill>
              </a:rPr>
              <a:t>KYC, screening, limits, signatures and tax tests block the action itself.</a:t>
            </a:r>
            <a:endParaRPr lang="en-US" sz="1500" dirty="0"/>
          </a:p>
        </p:txBody>
      </p:sp>
      <p:sp>
        <p:nvSpPr>
          <p:cNvPr id="19" name="Row 4"/>
          <p:cNvSpPr/>
          <p:nvPr/>
        </p:nvSpPr>
        <p:spPr>
          <a:xfrm>
            <a:off x="548640" y="4443984"/>
            <a:ext cx="11064240" cy="731520"/>
          </a:xfrm>
          <a:prstGeom prst="roundRect">
            <a:avLst>
              <a:gd name="adj" fmla="val 15000"/>
            </a:avLst>
          </a:prstGeom>
          <a:solidFill>
            <a:srgbClr val="F5F9FC"/>
          </a:solidFill>
          <a:ln w="12700">
            <a:solidFill>
              <a:srgbClr val="F5F9FC"/>
            </a:solidFill>
            <a:prstDash val="solid"/>
          </a:ln>
        </p:spPr>
      </p:sp>
      <p:sp>
        <p:nvSpPr>
          <p:cNvPr id="20" name="Number 4"/>
          <p:cNvSpPr/>
          <p:nvPr/>
        </p:nvSpPr>
        <p:spPr>
          <a:xfrm>
            <a:off x="731520" y="4590288"/>
            <a:ext cx="438912" cy="438912"/>
          </a:xfrm>
          <a:prstGeom prst="ellipse">
            <a:avLst/>
          </a:prstGeom>
          <a:solidFill>
            <a:schemeClr val="accent1"/>
          </a:solidFill>
          <a:ln w="12700">
            <a:solidFill>
              <a:schemeClr val="accent1"/>
            </a:solidFill>
            <a:prstDash val="solid"/>
          </a:ln>
        </p:spPr>
      </p:sp>
      <p:sp>
        <p:nvSpPr>
          <p:cNvPr id="21" name="Number text 4"/>
          <p:cNvSpPr txBox="1"/>
          <p:nvPr/>
        </p:nvSpPr>
        <p:spPr>
          <a:xfrm>
            <a:off x="731520" y="4590288"/>
            <a:ext cx="438912" cy="438912"/>
          </a:xfrm>
          <a:prstGeom prst="rect">
            <a:avLst/>
          </a:prstGeom>
          <a:noFill/>
          <a:ln/>
        </p:spPr>
        <p:txBody>
          <a:bodyPr wrap="square" lIns="0" tIns="0" rIns="0" bIns="0" rtlCol="0" anchor="ctr"/>
          <a:lstStyle/>
          <a:p>
            <a:pPr algn="ctr" indent="0" marL="0">
              <a:buNone/>
            </a:pPr>
            <a:r>
              <a:rPr lang="en-US" sz="1600" b="1" dirty="0">
                <a:solidFill>
                  <a:schemeClr val="bg1"/>
                </a:solidFill>
              </a:rPr>
              <a:t>4</a:t>
            </a:r>
            <a:endParaRPr lang="en-US" sz="1600" dirty="0"/>
          </a:p>
        </p:txBody>
      </p:sp>
      <p:sp>
        <p:nvSpPr>
          <p:cNvPr id="22" name="Commitment 4"/>
          <p:cNvSpPr txBox="1"/>
          <p:nvPr/>
        </p:nvSpPr>
        <p:spPr>
          <a:xfrm>
            <a:off x="1417320" y="4443984"/>
            <a:ext cx="3474720" cy="731520"/>
          </a:xfrm>
          <a:prstGeom prst="rect">
            <a:avLst/>
          </a:prstGeom>
          <a:noFill/>
          <a:ln/>
        </p:spPr>
        <p:txBody>
          <a:bodyPr wrap="square" lIns="0" tIns="0" rIns="0" bIns="0" rtlCol="0" anchor="ctr"/>
          <a:lstStyle/>
          <a:p>
            <a:pPr indent="0" marL="0">
              <a:buNone/>
            </a:pPr>
            <a:r>
              <a:rPr lang="en-US" sz="1800" b="1" dirty="0">
                <a:solidFill>
                  <a:schemeClr val="tx2"/>
                </a:solidFill>
              </a:rPr>
              <a:t>Evidenced, segregated approvals</a:t>
            </a:r>
            <a:endParaRPr lang="en-US" sz="1800" dirty="0"/>
          </a:p>
        </p:txBody>
      </p:sp>
      <p:sp>
        <p:nvSpPr>
          <p:cNvPr id="23" name="Commitment detail 4"/>
          <p:cNvSpPr txBox="1"/>
          <p:nvPr/>
        </p:nvSpPr>
        <p:spPr>
          <a:xfrm>
            <a:off x="4983480" y="4443984"/>
            <a:ext cx="6446520" cy="731520"/>
          </a:xfrm>
          <a:prstGeom prst="rect">
            <a:avLst/>
          </a:prstGeom>
          <a:noFill/>
          <a:ln/>
        </p:spPr>
        <p:txBody>
          <a:bodyPr wrap="square" lIns="0" tIns="0" rIns="0" bIns="0" rtlCol="0" anchor="ctr"/>
          <a:lstStyle/>
          <a:p>
            <a:pPr indent="0" marL="0">
              <a:buNone/>
            </a:pPr>
            <a:r>
              <a:rPr lang="en-US" sz="1500" dirty="0">
                <a:solidFill>
                  <a:srgbClr val="536476"/>
                </a:solidFill>
              </a:rPr>
              <a:t>Name, role and authority code on every approval; no one creates, checks and approves.</a:t>
            </a:r>
            <a:endParaRPr lang="en-US" sz="1500" dirty="0"/>
          </a:p>
        </p:txBody>
      </p:sp>
      <p:sp>
        <p:nvSpPr>
          <p:cNvPr id="24" name="Row 5"/>
          <p:cNvSpPr/>
          <p:nvPr/>
        </p:nvSpPr>
        <p:spPr>
          <a:xfrm>
            <a:off x="548640" y="5285232"/>
            <a:ext cx="11064240" cy="731520"/>
          </a:xfrm>
          <a:prstGeom prst="roundRect">
            <a:avLst>
              <a:gd name="adj" fmla="val 15000"/>
            </a:avLst>
          </a:prstGeom>
          <a:solidFill>
            <a:srgbClr val="F5F9FC"/>
          </a:solidFill>
          <a:ln w="12700">
            <a:solidFill>
              <a:srgbClr val="F5F9FC"/>
            </a:solidFill>
            <a:prstDash val="solid"/>
          </a:ln>
        </p:spPr>
      </p:sp>
      <p:sp>
        <p:nvSpPr>
          <p:cNvPr id="25" name="Number 5"/>
          <p:cNvSpPr/>
          <p:nvPr/>
        </p:nvSpPr>
        <p:spPr>
          <a:xfrm>
            <a:off x="731520" y="5431536"/>
            <a:ext cx="438912" cy="438912"/>
          </a:xfrm>
          <a:prstGeom prst="ellipse">
            <a:avLst/>
          </a:prstGeom>
          <a:solidFill>
            <a:schemeClr val="accent1"/>
          </a:solidFill>
          <a:ln w="12700">
            <a:solidFill>
              <a:schemeClr val="accent1"/>
            </a:solidFill>
            <a:prstDash val="solid"/>
          </a:ln>
        </p:spPr>
      </p:sp>
      <p:sp>
        <p:nvSpPr>
          <p:cNvPr id="26" name="Number text 5"/>
          <p:cNvSpPr txBox="1"/>
          <p:nvPr/>
        </p:nvSpPr>
        <p:spPr>
          <a:xfrm>
            <a:off x="731520" y="5431536"/>
            <a:ext cx="438912" cy="438912"/>
          </a:xfrm>
          <a:prstGeom prst="rect">
            <a:avLst/>
          </a:prstGeom>
          <a:noFill/>
          <a:ln/>
        </p:spPr>
        <p:txBody>
          <a:bodyPr wrap="square" lIns="0" tIns="0" rIns="0" bIns="0" rtlCol="0" anchor="ctr"/>
          <a:lstStyle/>
          <a:p>
            <a:pPr algn="ctr" indent="0" marL="0">
              <a:buNone/>
            </a:pPr>
            <a:r>
              <a:rPr lang="en-US" sz="1600" b="1" dirty="0">
                <a:solidFill>
                  <a:schemeClr val="bg1"/>
                </a:solidFill>
              </a:rPr>
              <a:t>5</a:t>
            </a:r>
            <a:endParaRPr lang="en-US" sz="1600" dirty="0"/>
          </a:p>
        </p:txBody>
      </p:sp>
      <p:sp>
        <p:nvSpPr>
          <p:cNvPr id="27" name="Commitment 5"/>
          <p:cNvSpPr txBox="1"/>
          <p:nvPr/>
        </p:nvSpPr>
        <p:spPr>
          <a:xfrm>
            <a:off x="1417320" y="5285232"/>
            <a:ext cx="3474720" cy="731520"/>
          </a:xfrm>
          <a:prstGeom prst="rect">
            <a:avLst/>
          </a:prstGeom>
          <a:noFill/>
          <a:ln/>
        </p:spPr>
        <p:txBody>
          <a:bodyPr wrap="square" lIns="0" tIns="0" rIns="0" bIns="0" rtlCol="0" anchor="ctr"/>
          <a:lstStyle/>
          <a:p>
            <a:pPr indent="0" marL="0">
              <a:buNone/>
            </a:pPr>
            <a:r>
              <a:rPr lang="en-US" sz="1800" b="1" dirty="0">
                <a:solidFill>
                  <a:schemeClr val="tx2"/>
                </a:solidFill>
              </a:rPr>
              <a:t>Outsourcing inside the system</a:t>
            </a:r>
            <a:endParaRPr lang="en-US" sz="1800" dirty="0"/>
          </a:p>
        </p:txBody>
      </p:sp>
      <p:sp>
        <p:nvSpPr>
          <p:cNvPr id="28" name="Commitment detail 5"/>
          <p:cNvSpPr txBox="1"/>
          <p:nvPr/>
        </p:nvSpPr>
        <p:spPr>
          <a:xfrm>
            <a:off x="4983480" y="5285232"/>
            <a:ext cx="6446520" cy="731520"/>
          </a:xfrm>
          <a:prstGeom prst="rect">
            <a:avLst/>
          </a:prstGeom>
          <a:noFill/>
          <a:ln/>
        </p:spPr>
        <p:txBody>
          <a:bodyPr wrap="square" lIns="0" tIns="0" rIns="0" bIns="0" rtlCol="0" anchor="ctr"/>
          <a:lstStyle/>
          <a:p>
            <a:pPr indent="0" marL="0">
              <a:buNone/>
            </a:pPr>
            <a:r>
              <a:rPr lang="en-US" sz="1500" dirty="0">
                <a:solidFill>
                  <a:srgbClr val="536476"/>
                </a:solidFill>
              </a:rPr>
              <a:t>ITL, CASS, auditors, AAF and funders work in the platform, not by email.</a:t>
            </a:r>
            <a:endParaRPr lang="en-US" sz="15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1064240" cy="320040"/>
          </a:xfrm>
          <a:prstGeom prst="rect">
            <a:avLst/>
          </a:prstGeom>
          <a:noFill/>
          <a:ln/>
        </p:spPr>
        <p:txBody>
          <a:bodyPr wrap="square" lIns="0" tIns="0" rIns="0" bIns="0" rtlCol="0"/>
          <a:lstStyle/>
          <a:p>
            <a:pPr indent="0" marL="0">
              <a:buNone/>
            </a:pPr>
            <a:r>
              <a:rPr lang="en-US" sz="1300" b="1" spc="200" kern="0" dirty="0">
                <a:solidFill>
                  <a:schemeClr val="accent2"/>
                </a:solidFill>
              </a:rPr>
              <a:t>SOLUTION</a:t>
            </a:r>
            <a:endParaRPr lang="en-US" sz="1300" dirty="0"/>
          </a:p>
        </p:txBody>
      </p:sp>
      <p:sp>
        <p:nvSpPr>
          <p:cNvPr id="3" name="Text 0"/>
          <p:cNvSpPr/>
          <p:nvPr>
            <p:ph idx="101" type="title" hasCustomPrompt="1"/>
          </p:nvPr>
        </p:nvSpPr>
        <p:spPr>
          <a:xfrm>
            <a:off x="548640" y="713232"/>
            <a:ext cx="11064240" cy="1051560"/>
          </a:xfrm>
          <a:prstGeom prst="rect">
            <a:avLst/>
          </a:prstGeom>
          <a:noFill/>
          <a:ln/>
        </p:spPr>
        <p:txBody>
          <a:bodyPr wrap="square" lIns="0" tIns="0" rIns="0" bIns="0" rtlCol="0" anchor="t"/>
          <a:lstStyle/>
          <a:p>
            <a:pPr algn="l" indent="0" marL="0">
              <a:buNone/>
            </a:pPr>
            <a:r>
              <a:rPr lang="en-US" sz="3600" b="1" dirty="0">
                <a:solidFill>
                  <a:schemeClr val="tx2"/>
                </a:solidFill>
              </a:rPr>
              <a:t>Nine modules on one shared core</a:t>
            </a:r>
            <a:endParaRPr lang="en-US" sz="3600" dirty="0"/>
          </a:p>
        </p:txBody>
      </p:sp>
      <p:sp>
        <p:nvSpPr>
          <p:cNvPr id="4" name="Module 1"/>
          <p:cNvSpPr/>
          <p:nvPr/>
        </p:nvSpPr>
        <p:spPr>
          <a:xfrm>
            <a:off x="548640" y="1874520"/>
            <a:ext cx="2606040" cy="566928"/>
          </a:xfrm>
          <a:prstGeom prst="roundRect">
            <a:avLst>
              <a:gd name="adj" fmla="val 16129"/>
            </a:avLst>
          </a:prstGeom>
          <a:solidFill>
            <a:srgbClr val="F5F9FC"/>
          </a:solidFill>
          <a:ln w="12700">
            <a:solidFill>
              <a:srgbClr val="DBE5EE"/>
            </a:solidFill>
            <a:prstDash val="solid"/>
          </a:ln>
        </p:spPr>
      </p:sp>
      <p:sp>
        <p:nvSpPr>
          <p:cNvPr id="5" name="Module name 1"/>
          <p:cNvSpPr txBox="1"/>
          <p:nvPr/>
        </p:nvSpPr>
        <p:spPr>
          <a:xfrm>
            <a:off x="548640" y="1874520"/>
            <a:ext cx="2606040" cy="566928"/>
          </a:xfrm>
          <a:prstGeom prst="rect">
            <a:avLst/>
          </a:prstGeom>
          <a:noFill/>
          <a:ln/>
        </p:spPr>
        <p:txBody>
          <a:bodyPr wrap="square" lIns="0" tIns="0" rIns="0" bIns="0" rtlCol="0" anchor="ctr"/>
          <a:lstStyle/>
          <a:p>
            <a:pPr algn="ctr" indent="0" marL="0">
              <a:buNone/>
            </a:pPr>
            <a:r>
              <a:rPr lang="en-US" sz="1600" b="1" dirty="0">
                <a:solidFill>
                  <a:schemeClr val="tx2"/>
                </a:solidFill>
              </a:rPr>
              <a:t>Investment pipeline</a:t>
            </a:r>
            <a:endParaRPr lang="en-US" sz="1600" dirty="0"/>
          </a:p>
        </p:txBody>
      </p:sp>
      <p:sp>
        <p:nvSpPr>
          <p:cNvPr id="6" name="Module 2"/>
          <p:cNvSpPr/>
          <p:nvPr/>
        </p:nvSpPr>
        <p:spPr>
          <a:xfrm>
            <a:off x="3291840" y="1874520"/>
            <a:ext cx="2606040" cy="566928"/>
          </a:xfrm>
          <a:prstGeom prst="roundRect">
            <a:avLst>
              <a:gd name="adj" fmla="val 16129"/>
            </a:avLst>
          </a:prstGeom>
          <a:solidFill>
            <a:srgbClr val="F5F9FC"/>
          </a:solidFill>
          <a:ln w="12700">
            <a:solidFill>
              <a:srgbClr val="DBE5EE"/>
            </a:solidFill>
            <a:prstDash val="solid"/>
          </a:ln>
        </p:spPr>
      </p:sp>
      <p:sp>
        <p:nvSpPr>
          <p:cNvPr id="7" name="Module name 2"/>
          <p:cNvSpPr txBox="1"/>
          <p:nvPr/>
        </p:nvSpPr>
        <p:spPr>
          <a:xfrm>
            <a:off x="3291840" y="1874520"/>
            <a:ext cx="2606040" cy="566928"/>
          </a:xfrm>
          <a:prstGeom prst="rect">
            <a:avLst/>
          </a:prstGeom>
          <a:noFill/>
          <a:ln/>
        </p:spPr>
        <p:txBody>
          <a:bodyPr wrap="square" lIns="0" tIns="0" rIns="0" bIns="0" rtlCol="0" anchor="ctr"/>
          <a:lstStyle/>
          <a:p>
            <a:pPr algn="ctr" indent="0" marL="0">
              <a:buNone/>
            </a:pPr>
            <a:r>
              <a:rPr lang="en-US" sz="1600" b="1" dirty="0">
                <a:solidFill>
                  <a:schemeClr val="tx2"/>
                </a:solidFill>
              </a:rPr>
              <a:t>Portfolio and loans</a:t>
            </a:r>
            <a:endParaRPr lang="en-US" sz="1600" dirty="0"/>
          </a:p>
        </p:txBody>
      </p:sp>
      <p:sp>
        <p:nvSpPr>
          <p:cNvPr id="8" name="Module 3"/>
          <p:cNvSpPr/>
          <p:nvPr/>
        </p:nvSpPr>
        <p:spPr>
          <a:xfrm>
            <a:off x="6035040" y="1874520"/>
            <a:ext cx="2606040" cy="566928"/>
          </a:xfrm>
          <a:prstGeom prst="roundRect">
            <a:avLst>
              <a:gd name="adj" fmla="val 16129"/>
            </a:avLst>
          </a:prstGeom>
          <a:solidFill>
            <a:srgbClr val="F5F9FC"/>
          </a:solidFill>
          <a:ln w="12700">
            <a:solidFill>
              <a:srgbClr val="DBE5EE"/>
            </a:solidFill>
            <a:prstDash val="solid"/>
          </a:ln>
        </p:spPr>
      </p:sp>
      <p:sp>
        <p:nvSpPr>
          <p:cNvPr id="9" name="Module name 3"/>
          <p:cNvSpPr txBox="1"/>
          <p:nvPr/>
        </p:nvSpPr>
        <p:spPr>
          <a:xfrm>
            <a:off x="6035040" y="1874520"/>
            <a:ext cx="2606040" cy="566928"/>
          </a:xfrm>
          <a:prstGeom prst="rect">
            <a:avLst/>
          </a:prstGeom>
          <a:noFill/>
          <a:ln/>
        </p:spPr>
        <p:txBody>
          <a:bodyPr wrap="square" lIns="0" tIns="0" rIns="0" bIns="0" rtlCol="0" anchor="ctr"/>
          <a:lstStyle/>
          <a:p>
            <a:pPr algn="ctr" indent="0" marL="0">
              <a:buNone/>
            </a:pPr>
            <a:r>
              <a:rPr lang="en-US" sz="1600" b="1" dirty="0">
                <a:solidFill>
                  <a:schemeClr val="tx2"/>
                </a:solidFill>
              </a:rPr>
              <a:t>Risk and limits</a:t>
            </a:r>
            <a:endParaRPr lang="en-US" sz="1600" dirty="0"/>
          </a:p>
        </p:txBody>
      </p:sp>
      <p:sp>
        <p:nvSpPr>
          <p:cNvPr id="10" name="Module 4"/>
          <p:cNvSpPr/>
          <p:nvPr/>
        </p:nvSpPr>
        <p:spPr>
          <a:xfrm>
            <a:off x="548640" y="2551176"/>
            <a:ext cx="2606040" cy="566928"/>
          </a:xfrm>
          <a:prstGeom prst="roundRect">
            <a:avLst>
              <a:gd name="adj" fmla="val 16129"/>
            </a:avLst>
          </a:prstGeom>
          <a:solidFill>
            <a:srgbClr val="F5F9FC"/>
          </a:solidFill>
          <a:ln w="12700">
            <a:solidFill>
              <a:srgbClr val="DBE5EE"/>
            </a:solidFill>
            <a:prstDash val="solid"/>
          </a:ln>
        </p:spPr>
      </p:sp>
      <p:sp>
        <p:nvSpPr>
          <p:cNvPr id="11" name="Module name 4"/>
          <p:cNvSpPr txBox="1"/>
          <p:nvPr/>
        </p:nvSpPr>
        <p:spPr>
          <a:xfrm>
            <a:off x="548640" y="2551176"/>
            <a:ext cx="2606040" cy="566928"/>
          </a:xfrm>
          <a:prstGeom prst="rect">
            <a:avLst/>
          </a:prstGeom>
          <a:noFill/>
          <a:ln/>
        </p:spPr>
        <p:txBody>
          <a:bodyPr wrap="square" lIns="0" tIns="0" rIns="0" bIns="0" rtlCol="0" anchor="ctr"/>
          <a:lstStyle/>
          <a:p>
            <a:pPr algn="ctr" indent="0" marL="0">
              <a:buNone/>
            </a:pPr>
            <a:r>
              <a:rPr lang="en-US" sz="1600" b="1" dirty="0">
                <a:solidFill>
                  <a:schemeClr val="tx2"/>
                </a:solidFill>
              </a:rPr>
              <a:t>Compliance and KYC</a:t>
            </a:r>
            <a:endParaRPr lang="en-US" sz="1600" dirty="0"/>
          </a:p>
        </p:txBody>
      </p:sp>
      <p:sp>
        <p:nvSpPr>
          <p:cNvPr id="12" name="Module 5"/>
          <p:cNvSpPr/>
          <p:nvPr/>
        </p:nvSpPr>
        <p:spPr>
          <a:xfrm>
            <a:off x="3291840" y="2551176"/>
            <a:ext cx="2606040" cy="566928"/>
          </a:xfrm>
          <a:prstGeom prst="roundRect">
            <a:avLst>
              <a:gd name="adj" fmla="val 16129"/>
            </a:avLst>
          </a:prstGeom>
          <a:solidFill>
            <a:srgbClr val="F5F9FC"/>
          </a:solidFill>
          <a:ln w="12700">
            <a:solidFill>
              <a:srgbClr val="DBE5EE"/>
            </a:solidFill>
            <a:prstDash val="solid"/>
          </a:ln>
        </p:spPr>
      </p:sp>
      <p:sp>
        <p:nvSpPr>
          <p:cNvPr id="13" name="Module name 5"/>
          <p:cNvSpPr txBox="1"/>
          <p:nvPr/>
        </p:nvSpPr>
        <p:spPr>
          <a:xfrm>
            <a:off x="3291840" y="2551176"/>
            <a:ext cx="2606040" cy="566928"/>
          </a:xfrm>
          <a:prstGeom prst="rect">
            <a:avLst/>
          </a:prstGeom>
          <a:noFill/>
          <a:ln/>
        </p:spPr>
        <p:txBody>
          <a:bodyPr wrap="square" lIns="0" tIns="0" rIns="0" bIns="0" rtlCol="0" anchor="ctr"/>
          <a:lstStyle/>
          <a:p>
            <a:pPr algn="ctr" indent="0" marL="0">
              <a:buNone/>
            </a:pPr>
            <a:r>
              <a:rPr lang="en-US" sz="1600" b="1" dirty="0">
                <a:solidFill>
                  <a:schemeClr val="tx2"/>
                </a:solidFill>
              </a:rPr>
              <a:t>Finance and treasury</a:t>
            </a:r>
            <a:endParaRPr lang="en-US" sz="1600" dirty="0"/>
          </a:p>
        </p:txBody>
      </p:sp>
      <p:sp>
        <p:nvSpPr>
          <p:cNvPr id="14" name="Module 6"/>
          <p:cNvSpPr/>
          <p:nvPr/>
        </p:nvSpPr>
        <p:spPr>
          <a:xfrm>
            <a:off x="6035040" y="2551176"/>
            <a:ext cx="2606040" cy="566928"/>
          </a:xfrm>
          <a:prstGeom prst="roundRect">
            <a:avLst>
              <a:gd name="adj" fmla="val 16129"/>
            </a:avLst>
          </a:prstGeom>
          <a:solidFill>
            <a:srgbClr val="F5F9FC"/>
          </a:solidFill>
          <a:ln w="12700">
            <a:solidFill>
              <a:srgbClr val="DBE5EE"/>
            </a:solidFill>
            <a:prstDash val="solid"/>
          </a:ln>
        </p:spPr>
      </p:sp>
      <p:sp>
        <p:nvSpPr>
          <p:cNvPr id="15" name="Module name 6"/>
          <p:cNvSpPr txBox="1"/>
          <p:nvPr/>
        </p:nvSpPr>
        <p:spPr>
          <a:xfrm>
            <a:off x="6035040" y="2551176"/>
            <a:ext cx="2606040" cy="566928"/>
          </a:xfrm>
          <a:prstGeom prst="rect">
            <a:avLst/>
          </a:prstGeom>
          <a:noFill/>
          <a:ln/>
        </p:spPr>
        <p:txBody>
          <a:bodyPr wrap="square" lIns="0" tIns="0" rIns="0" bIns="0" rtlCol="0" anchor="ctr"/>
          <a:lstStyle/>
          <a:p>
            <a:pPr algn="ctr" indent="0" marL="0">
              <a:buNone/>
            </a:pPr>
            <a:r>
              <a:rPr lang="en-US" sz="1600" b="1" dirty="0">
                <a:solidFill>
                  <a:schemeClr val="tx2"/>
                </a:solidFill>
              </a:rPr>
              <a:t>Procurement</a:t>
            </a:r>
            <a:endParaRPr lang="en-US" sz="1600" dirty="0"/>
          </a:p>
        </p:txBody>
      </p:sp>
      <p:sp>
        <p:nvSpPr>
          <p:cNvPr id="16" name="Module 7"/>
          <p:cNvSpPr/>
          <p:nvPr/>
        </p:nvSpPr>
        <p:spPr>
          <a:xfrm>
            <a:off x="548640" y="3227832"/>
            <a:ext cx="2606040" cy="566928"/>
          </a:xfrm>
          <a:prstGeom prst="roundRect">
            <a:avLst>
              <a:gd name="adj" fmla="val 16129"/>
            </a:avLst>
          </a:prstGeom>
          <a:solidFill>
            <a:srgbClr val="F5F9FC"/>
          </a:solidFill>
          <a:ln w="12700">
            <a:solidFill>
              <a:srgbClr val="DBE5EE"/>
            </a:solidFill>
            <a:prstDash val="solid"/>
          </a:ln>
        </p:spPr>
      </p:sp>
      <p:sp>
        <p:nvSpPr>
          <p:cNvPr id="17" name="Module name 7"/>
          <p:cNvSpPr txBox="1"/>
          <p:nvPr/>
        </p:nvSpPr>
        <p:spPr>
          <a:xfrm>
            <a:off x="548640" y="3227832"/>
            <a:ext cx="2606040" cy="566928"/>
          </a:xfrm>
          <a:prstGeom prst="rect">
            <a:avLst/>
          </a:prstGeom>
          <a:noFill/>
          <a:ln/>
        </p:spPr>
        <p:txBody>
          <a:bodyPr wrap="square" lIns="0" tIns="0" rIns="0" bIns="0" rtlCol="0" anchor="ctr"/>
          <a:lstStyle/>
          <a:p>
            <a:pPr algn="ctr" indent="0" marL="0">
              <a:buNone/>
            </a:pPr>
            <a:r>
              <a:rPr lang="en-US" sz="1600" b="1" dirty="0">
                <a:solidFill>
                  <a:schemeClr val="tx2"/>
                </a:solidFill>
              </a:rPr>
              <a:t>Travel and missions</a:t>
            </a:r>
            <a:endParaRPr lang="en-US" sz="1600" dirty="0"/>
          </a:p>
        </p:txBody>
      </p:sp>
      <p:sp>
        <p:nvSpPr>
          <p:cNvPr id="18" name="Module 8"/>
          <p:cNvSpPr/>
          <p:nvPr/>
        </p:nvSpPr>
        <p:spPr>
          <a:xfrm>
            <a:off x="3291840" y="3227832"/>
            <a:ext cx="2606040" cy="566928"/>
          </a:xfrm>
          <a:prstGeom prst="roundRect">
            <a:avLst>
              <a:gd name="adj" fmla="val 16129"/>
            </a:avLst>
          </a:prstGeom>
          <a:solidFill>
            <a:srgbClr val="F5F9FC"/>
          </a:solidFill>
          <a:ln w="12700">
            <a:solidFill>
              <a:srgbClr val="DBE5EE"/>
            </a:solidFill>
            <a:prstDash val="solid"/>
          </a:ln>
        </p:spPr>
      </p:sp>
      <p:sp>
        <p:nvSpPr>
          <p:cNvPr id="19" name="Module name 8"/>
          <p:cNvSpPr txBox="1"/>
          <p:nvPr/>
        </p:nvSpPr>
        <p:spPr>
          <a:xfrm>
            <a:off x="3291840" y="3227832"/>
            <a:ext cx="2606040" cy="566928"/>
          </a:xfrm>
          <a:prstGeom prst="rect">
            <a:avLst/>
          </a:prstGeom>
          <a:noFill/>
          <a:ln/>
        </p:spPr>
        <p:txBody>
          <a:bodyPr wrap="square" lIns="0" tIns="0" rIns="0" bIns="0" rtlCol="0" anchor="ctr"/>
          <a:lstStyle/>
          <a:p>
            <a:pPr algn="ctr" indent="0" marL="0">
              <a:buNone/>
            </a:pPr>
            <a:r>
              <a:rPr lang="en-US" sz="1600" b="1" dirty="0">
                <a:solidFill>
                  <a:schemeClr val="tx2"/>
                </a:solidFill>
              </a:rPr>
              <a:t>Consultants</a:t>
            </a:r>
            <a:endParaRPr lang="en-US" sz="1600" dirty="0"/>
          </a:p>
        </p:txBody>
      </p:sp>
      <p:sp>
        <p:nvSpPr>
          <p:cNvPr id="20" name="Module 9"/>
          <p:cNvSpPr/>
          <p:nvPr/>
        </p:nvSpPr>
        <p:spPr>
          <a:xfrm>
            <a:off x="6035040" y="3227832"/>
            <a:ext cx="2606040" cy="566928"/>
          </a:xfrm>
          <a:prstGeom prst="roundRect">
            <a:avLst>
              <a:gd name="adj" fmla="val 16129"/>
            </a:avLst>
          </a:prstGeom>
          <a:solidFill>
            <a:srgbClr val="F5F9FC"/>
          </a:solidFill>
          <a:ln w="12700">
            <a:solidFill>
              <a:srgbClr val="DBE5EE"/>
            </a:solidFill>
            <a:prstDash val="solid"/>
          </a:ln>
        </p:spPr>
      </p:sp>
      <p:sp>
        <p:nvSpPr>
          <p:cNvPr id="21" name="Module name 9"/>
          <p:cNvSpPr txBox="1"/>
          <p:nvPr/>
        </p:nvSpPr>
        <p:spPr>
          <a:xfrm>
            <a:off x="6035040" y="3227832"/>
            <a:ext cx="2606040" cy="566928"/>
          </a:xfrm>
          <a:prstGeom prst="rect">
            <a:avLst/>
          </a:prstGeom>
          <a:noFill/>
          <a:ln/>
        </p:spPr>
        <p:txBody>
          <a:bodyPr wrap="square" lIns="0" tIns="0" rIns="0" bIns="0" rtlCol="0" anchor="ctr"/>
          <a:lstStyle/>
          <a:p>
            <a:pPr algn="ctr" indent="0" marL="0">
              <a:buNone/>
            </a:pPr>
            <a:r>
              <a:rPr lang="en-US" sz="1600" b="1" dirty="0">
                <a:solidFill>
                  <a:schemeClr val="tx2"/>
                </a:solidFill>
              </a:rPr>
              <a:t>Governance and Board</a:t>
            </a:r>
            <a:endParaRPr lang="en-US" sz="1600" dirty="0"/>
          </a:p>
        </p:txBody>
      </p:sp>
      <p:sp>
        <p:nvSpPr>
          <p:cNvPr id="22" name="Core"/>
          <p:cNvSpPr/>
          <p:nvPr/>
        </p:nvSpPr>
        <p:spPr>
          <a:xfrm>
            <a:off x="548640" y="3977640"/>
            <a:ext cx="8092440" cy="868680"/>
          </a:xfrm>
          <a:prstGeom prst="roundRect">
            <a:avLst>
              <a:gd name="adj" fmla="val 12632"/>
            </a:avLst>
          </a:prstGeom>
          <a:solidFill>
            <a:schemeClr val="tx2"/>
          </a:solidFill>
          <a:ln w="12700">
            <a:solidFill>
              <a:schemeClr val="tx2"/>
            </a:solidFill>
            <a:prstDash val="solid"/>
          </a:ln>
        </p:spPr>
      </p:sp>
      <p:sp>
        <p:nvSpPr>
          <p:cNvPr id="23" name="Core text"/>
          <p:cNvSpPr txBox="1"/>
          <p:nvPr/>
        </p:nvSpPr>
        <p:spPr>
          <a:xfrm>
            <a:off x="777240" y="4050792"/>
            <a:ext cx="7680960" cy="731520"/>
          </a:xfrm>
          <a:prstGeom prst="rect">
            <a:avLst/>
          </a:prstGeom>
          <a:noFill/>
          <a:ln/>
        </p:spPr>
        <p:txBody>
          <a:bodyPr wrap="square" lIns="0" tIns="0" rIns="0" bIns="0" rtlCol="0" anchor="ctr"/>
          <a:lstStyle/>
          <a:p>
            <a:pPr indent="0" marL="0">
              <a:buNone/>
            </a:pPr>
            <a:r>
              <a:rPr lang="en-US" sz="1900" b="1" dirty="0">
                <a:solidFill>
                  <a:schemeClr val="bg1"/>
                </a:solidFill>
              </a:rPr>
              <a:t>FSA Investments app</a:t>
            </a:r>
            <a:endParaRPr lang="en-US" sz="1500" dirty="0"/>
          </a:p>
          <a:p>
            <a:pPr indent="0" marL="0">
              <a:buNone/>
            </a:pPr>
            <a:r>
              <a:rPr lang="en-US" sz="1500" dirty="0">
                <a:solidFill>
                  <a:schemeClr val="accent3"/>
                </a:solidFill>
              </a:rPr>
              <a:t>Approvals engine · parameter schedule · limit table · every hard stop</a:t>
            </a:r>
            <a:endParaRPr lang="en-US" sz="1500" dirty="0"/>
          </a:p>
        </p:txBody>
      </p:sp>
      <p:sp>
        <p:nvSpPr>
          <p:cNvPr id="24" name="Platform"/>
          <p:cNvSpPr/>
          <p:nvPr/>
        </p:nvSpPr>
        <p:spPr>
          <a:xfrm>
            <a:off x="548640" y="4956048"/>
            <a:ext cx="8092440" cy="685800"/>
          </a:xfrm>
          <a:prstGeom prst="roundRect">
            <a:avLst>
              <a:gd name="adj" fmla="val 16000"/>
            </a:avLst>
          </a:prstGeom>
          <a:solidFill>
            <a:schemeClr val="bg2"/>
          </a:solidFill>
          <a:ln w="12700">
            <a:solidFill>
              <a:schemeClr val="bg2"/>
            </a:solidFill>
            <a:prstDash val="solid"/>
          </a:ln>
        </p:spPr>
      </p:sp>
      <p:sp>
        <p:nvSpPr>
          <p:cNvPr id="25" name="Platform text"/>
          <p:cNvSpPr txBox="1"/>
          <p:nvPr/>
        </p:nvSpPr>
        <p:spPr>
          <a:xfrm>
            <a:off x="777240" y="4956048"/>
            <a:ext cx="7680960" cy="685800"/>
          </a:xfrm>
          <a:prstGeom prst="rect">
            <a:avLst/>
          </a:prstGeom>
          <a:noFill/>
          <a:ln/>
        </p:spPr>
        <p:txBody>
          <a:bodyPr wrap="square" lIns="0" tIns="0" rIns="0" bIns="0" rtlCol="0" anchor="ctr"/>
          <a:lstStyle/>
          <a:p>
            <a:pPr indent="0" marL="0">
              <a:buNone/>
            </a:pPr>
            <a:r>
              <a:rPr lang="en-US" sz="1500" dirty="0">
                <a:solidFill>
                  <a:schemeClr val="tx2"/>
                </a:solidFill>
              </a:rPr>
              <a:t>Frappe Framework (MIT) · ERPNext, Frappe HR, Frappe Lending (GPLv3) · Frappe Insights (AGPLv3)</a:t>
            </a:r>
            <a:endParaRPr lang="en-US" sz="1500" dirty="0"/>
          </a:p>
        </p:txBody>
      </p:sp>
      <p:sp>
        <p:nvSpPr>
          <p:cNvPr id="26" name="Parties frame"/>
          <p:cNvSpPr/>
          <p:nvPr/>
        </p:nvSpPr>
        <p:spPr>
          <a:xfrm>
            <a:off x="8915400" y="1874520"/>
            <a:ext cx="2697480" cy="3767328"/>
          </a:xfrm>
          <a:prstGeom prst="roundRect">
            <a:avLst>
              <a:gd name="adj" fmla="val 4068"/>
            </a:avLst>
          </a:prstGeom>
          <a:solidFill>
            <a:schemeClr val="bg1"/>
          </a:solidFill>
          <a:ln w="19050">
            <a:solidFill>
              <a:schemeClr val="accent2"/>
            </a:solidFill>
            <a:prstDash val="dash"/>
          </a:ln>
        </p:spPr>
      </p:sp>
      <p:sp>
        <p:nvSpPr>
          <p:cNvPr id="27" name="Parties title"/>
          <p:cNvSpPr txBox="1"/>
          <p:nvPr/>
        </p:nvSpPr>
        <p:spPr>
          <a:xfrm>
            <a:off x="9116568" y="2011680"/>
            <a:ext cx="2286000" cy="365760"/>
          </a:xfrm>
          <a:prstGeom prst="rect">
            <a:avLst/>
          </a:prstGeom>
          <a:noFill/>
          <a:ln/>
        </p:spPr>
        <p:txBody>
          <a:bodyPr wrap="square" lIns="0" tIns="0" rIns="0" bIns="0" rtlCol="0" anchor="t"/>
          <a:lstStyle/>
          <a:p>
            <a:pPr indent="0" marL="0">
              <a:buNone/>
            </a:pPr>
            <a:r>
              <a:rPr lang="en-US" sz="1600" b="1" dirty="0">
                <a:solidFill>
                  <a:schemeClr val="tx2"/>
                </a:solidFill>
              </a:rPr>
              <a:t>Connected parties</a:t>
            </a:r>
            <a:endParaRPr lang="en-US" sz="1600" dirty="0"/>
          </a:p>
        </p:txBody>
      </p:sp>
      <p:sp>
        <p:nvSpPr>
          <p:cNvPr id="28" name="Party 1"/>
          <p:cNvSpPr/>
          <p:nvPr/>
        </p:nvSpPr>
        <p:spPr>
          <a:xfrm>
            <a:off x="9116568" y="2468880"/>
            <a:ext cx="2286000" cy="475488"/>
          </a:xfrm>
          <a:prstGeom prst="roundRect">
            <a:avLst>
              <a:gd name="adj" fmla="val 15385"/>
            </a:avLst>
          </a:prstGeom>
          <a:solidFill>
            <a:srgbClr val="F5F9FC"/>
          </a:solidFill>
          <a:ln w="12700">
            <a:solidFill>
              <a:srgbClr val="DBE5EE"/>
            </a:solidFill>
            <a:prstDash val="solid"/>
          </a:ln>
        </p:spPr>
      </p:sp>
      <p:sp>
        <p:nvSpPr>
          <p:cNvPr id="29" name="Party name 1"/>
          <p:cNvSpPr txBox="1"/>
          <p:nvPr/>
        </p:nvSpPr>
        <p:spPr>
          <a:xfrm>
            <a:off x="9253728" y="2468880"/>
            <a:ext cx="2103120" cy="475488"/>
          </a:xfrm>
          <a:prstGeom prst="rect">
            <a:avLst/>
          </a:prstGeom>
          <a:noFill/>
          <a:ln/>
        </p:spPr>
        <p:txBody>
          <a:bodyPr wrap="square" lIns="0" tIns="0" rIns="0" bIns="0" rtlCol="0" anchor="ctr"/>
          <a:lstStyle/>
          <a:p>
            <a:pPr indent="0" marL="0">
              <a:buNone/>
            </a:pPr>
            <a:r>
              <a:rPr lang="en-US" sz="1500" dirty="0">
                <a:solidFill>
                  <a:schemeClr val="tx1"/>
                </a:solidFill>
              </a:rPr>
              <a:t>ITL</a:t>
            </a:r>
            <a:endParaRPr lang="en-US" sz="1500" dirty="0"/>
          </a:p>
        </p:txBody>
      </p:sp>
      <p:sp>
        <p:nvSpPr>
          <p:cNvPr id="30" name="Party 2"/>
          <p:cNvSpPr/>
          <p:nvPr/>
        </p:nvSpPr>
        <p:spPr>
          <a:xfrm>
            <a:off x="9116568" y="3072384"/>
            <a:ext cx="2286000" cy="475488"/>
          </a:xfrm>
          <a:prstGeom prst="roundRect">
            <a:avLst>
              <a:gd name="adj" fmla="val 15385"/>
            </a:avLst>
          </a:prstGeom>
          <a:solidFill>
            <a:srgbClr val="F5F9FC"/>
          </a:solidFill>
          <a:ln w="12700">
            <a:solidFill>
              <a:srgbClr val="DBE5EE"/>
            </a:solidFill>
            <a:prstDash val="solid"/>
          </a:ln>
        </p:spPr>
      </p:sp>
      <p:sp>
        <p:nvSpPr>
          <p:cNvPr id="31" name="Party name 2"/>
          <p:cNvSpPr txBox="1"/>
          <p:nvPr/>
        </p:nvSpPr>
        <p:spPr>
          <a:xfrm>
            <a:off x="9253728" y="3072384"/>
            <a:ext cx="2103120" cy="475488"/>
          </a:xfrm>
          <a:prstGeom prst="rect">
            <a:avLst/>
          </a:prstGeom>
          <a:noFill/>
          <a:ln/>
        </p:spPr>
        <p:txBody>
          <a:bodyPr wrap="square" lIns="0" tIns="0" rIns="0" bIns="0" rtlCol="0" anchor="ctr"/>
          <a:lstStyle/>
          <a:p>
            <a:pPr indent="0" marL="0">
              <a:buNone/>
            </a:pPr>
            <a:r>
              <a:rPr lang="en-US" sz="1500" dirty="0">
                <a:solidFill>
                  <a:schemeClr val="tx1"/>
                </a:solidFill>
              </a:rPr>
              <a:t>MCB</a:t>
            </a:r>
            <a:endParaRPr lang="en-US" sz="1500" dirty="0"/>
          </a:p>
        </p:txBody>
      </p:sp>
      <p:sp>
        <p:nvSpPr>
          <p:cNvPr id="32" name="Party 3"/>
          <p:cNvSpPr/>
          <p:nvPr/>
        </p:nvSpPr>
        <p:spPr>
          <a:xfrm>
            <a:off x="9116568" y="3675888"/>
            <a:ext cx="2286000" cy="475488"/>
          </a:xfrm>
          <a:prstGeom prst="roundRect">
            <a:avLst>
              <a:gd name="adj" fmla="val 15385"/>
            </a:avLst>
          </a:prstGeom>
          <a:solidFill>
            <a:srgbClr val="F5F9FC"/>
          </a:solidFill>
          <a:ln w="12700">
            <a:solidFill>
              <a:srgbClr val="DBE5EE"/>
            </a:solidFill>
            <a:prstDash val="solid"/>
          </a:ln>
        </p:spPr>
      </p:sp>
      <p:sp>
        <p:nvSpPr>
          <p:cNvPr id="33" name="Party name 3"/>
          <p:cNvSpPr txBox="1"/>
          <p:nvPr/>
        </p:nvSpPr>
        <p:spPr>
          <a:xfrm>
            <a:off x="9253728" y="3675888"/>
            <a:ext cx="2103120" cy="475488"/>
          </a:xfrm>
          <a:prstGeom prst="rect">
            <a:avLst/>
          </a:prstGeom>
          <a:noFill/>
          <a:ln/>
        </p:spPr>
        <p:txBody>
          <a:bodyPr wrap="square" lIns="0" tIns="0" rIns="0" bIns="0" rtlCol="0" anchor="ctr"/>
          <a:lstStyle/>
          <a:p>
            <a:pPr indent="0" marL="0">
              <a:buNone/>
            </a:pPr>
            <a:r>
              <a:rPr lang="en-US" sz="1500" dirty="0">
                <a:solidFill>
                  <a:schemeClr val="tx1"/>
                </a:solidFill>
              </a:rPr>
              <a:t>CASS</a:t>
            </a:r>
            <a:endParaRPr lang="en-US" sz="1500" dirty="0"/>
          </a:p>
        </p:txBody>
      </p:sp>
      <p:sp>
        <p:nvSpPr>
          <p:cNvPr id="34" name="Party 4"/>
          <p:cNvSpPr/>
          <p:nvPr/>
        </p:nvSpPr>
        <p:spPr>
          <a:xfrm>
            <a:off x="9116568" y="4279392"/>
            <a:ext cx="2286000" cy="475488"/>
          </a:xfrm>
          <a:prstGeom prst="roundRect">
            <a:avLst>
              <a:gd name="adj" fmla="val 15385"/>
            </a:avLst>
          </a:prstGeom>
          <a:solidFill>
            <a:srgbClr val="F5F9FC"/>
          </a:solidFill>
          <a:ln w="12700">
            <a:solidFill>
              <a:srgbClr val="DBE5EE"/>
            </a:solidFill>
            <a:prstDash val="solid"/>
          </a:ln>
        </p:spPr>
      </p:sp>
      <p:sp>
        <p:nvSpPr>
          <p:cNvPr id="35" name="Party name 4"/>
          <p:cNvSpPr txBox="1"/>
          <p:nvPr/>
        </p:nvSpPr>
        <p:spPr>
          <a:xfrm>
            <a:off x="9253728" y="4279392"/>
            <a:ext cx="2103120" cy="475488"/>
          </a:xfrm>
          <a:prstGeom prst="rect">
            <a:avLst/>
          </a:prstGeom>
          <a:noFill/>
          <a:ln/>
        </p:spPr>
        <p:txBody>
          <a:bodyPr wrap="square" lIns="0" tIns="0" rIns="0" bIns="0" rtlCol="0" anchor="ctr"/>
          <a:lstStyle/>
          <a:p>
            <a:pPr indent="0" marL="0">
              <a:buNone/>
            </a:pPr>
            <a:r>
              <a:rPr lang="en-US" sz="1500" dirty="0">
                <a:solidFill>
                  <a:schemeClr val="tx1"/>
                </a:solidFill>
              </a:rPr>
              <a:t>Microsoft 365</a:t>
            </a:r>
            <a:endParaRPr lang="en-US" sz="1500" dirty="0"/>
          </a:p>
        </p:txBody>
      </p:sp>
      <p:sp>
        <p:nvSpPr>
          <p:cNvPr id="36" name="Party 5"/>
          <p:cNvSpPr/>
          <p:nvPr/>
        </p:nvSpPr>
        <p:spPr>
          <a:xfrm>
            <a:off x="9116568" y="4882896"/>
            <a:ext cx="2286000" cy="475488"/>
          </a:xfrm>
          <a:prstGeom prst="roundRect">
            <a:avLst>
              <a:gd name="adj" fmla="val 15385"/>
            </a:avLst>
          </a:prstGeom>
          <a:solidFill>
            <a:srgbClr val="F5F9FC"/>
          </a:solidFill>
          <a:ln w="12700">
            <a:solidFill>
              <a:srgbClr val="DBE5EE"/>
            </a:solidFill>
            <a:prstDash val="solid"/>
          </a:ln>
        </p:spPr>
      </p:sp>
      <p:sp>
        <p:nvSpPr>
          <p:cNvPr id="37" name="Party name 5"/>
          <p:cNvSpPr txBox="1"/>
          <p:nvPr/>
        </p:nvSpPr>
        <p:spPr>
          <a:xfrm>
            <a:off x="9253728" y="4882896"/>
            <a:ext cx="2103120" cy="475488"/>
          </a:xfrm>
          <a:prstGeom prst="rect">
            <a:avLst/>
          </a:prstGeom>
          <a:noFill/>
          <a:ln/>
        </p:spPr>
        <p:txBody>
          <a:bodyPr wrap="square" lIns="0" tIns="0" rIns="0" bIns="0" rtlCol="0" anchor="ctr"/>
          <a:lstStyle/>
          <a:p>
            <a:pPr indent="0" marL="0">
              <a:buNone/>
            </a:pPr>
            <a:r>
              <a:rPr lang="en-US" sz="1500" dirty="0">
                <a:solidFill>
                  <a:schemeClr val="tx1"/>
                </a:solidFill>
              </a:rPr>
              <a:t>AAF and funders</a:t>
            </a:r>
            <a:endParaRPr lang="en-US" sz="1500" dirty="0"/>
          </a:p>
        </p:txBody>
      </p:sp>
      <p:sp>
        <p:nvSpPr>
          <p:cNvPr id="38" name="Hosting line"/>
          <p:cNvSpPr txBox="1"/>
          <p:nvPr/>
        </p:nvSpPr>
        <p:spPr>
          <a:xfrm>
            <a:off x="548640" y="5852160"/>
            <a:ext cx="10972800" cy="320040"/>
          </a:xfrm>
          <a:prstGeom prst="rect">
            <a:avLst/>
          </a:prstGeom>
          <a:noFill/>
          <a:ln/>
        </p:spPr>
        <p:txBody>
          <a:bodyPr wrap="square" lIns="0" tIns="0" rIns="0" bIns="0" rtlCol="0" anchor="t"/>
          <a:lstStyle/>
          <a:p>
            <a:pPr indent="0" marL="0">
              <a:buNone/>
            </a:pPr>
            <a:r>
              <a:rPr lang="en-US" sz="1300" dirty="0">
                <a:solidFill>
                  <a:srgbClr val="536476"/>
                </a:solidFill>
              </a:rPr>
              <a:t>Hosted on OVHcloud Paris across three availability zones · daily backups at Hetzner, Germany</a:t>
            </a:r>
            <a:endParaRPr lang="en-US" sz="13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1064240" cy="320040"/>
          </a:xfrm>
          <a:prstGeom prst="rect">
            <a:avLst/>
          </a:prstGeom>
          <a:noFill/>
          <a:ln/>
        </p:spPr>
        <p:txBody>
          <a:bodyPr wrap="square" lIns="0" tIns="0" rIns="0" bIns="0" rtlCol="0"/>
          <a:lstStyle/>
          <a:p>
            <a:pPr indent="0" marL="0">
              <a:buNone/>
            </a:pPr>
            <a:r>
              <a:rPr lang="en-US" sz="1300" b="1" spc="200" kern="0" dirty="0">
                <a:solidFill>
                  <a:schemeClr val="accent2"/>
                </a:solidFill>
              </a:rPr>
              <a:t>WHY FRAPPE AND ERPNEXT</a:t>
            </a:r>
            <a:endParaRPr lang="en-US" sz="1300" dirty="0"/>
          </a:p>
        </p:txBody>
      </p:sp>
      <p:sp>
        <p:nvSpPr>
          <p:cNvPr id="3" name="Text 0"/>
          <p:cNvSpPr/>
          <p:nvPr>
            <p:ph idx="101" type="title" hasCustomPrompt="1"/>
          </p:nvPr>
        </p:nvSpPr>
        <p:spPr>
          <a:xfrm>
            <a:off x="548640" y="713232"/>
            <a:ext cx="11064240" cy="1051560"/>
          </a:xfrm>
          <a:prstGeom prst="rect">
            <a:avLst/>
          </a:prstGeom>
          <a:noFill/>
          <a:ln/>
        </p:spPr>
        <p:txBody>
          <a:bodyPr wrap="square" lIns="0" tIns="0" rIns="0" bIns="0" rtlCol="0" anchor="t"/>
          <a:lstStyle/>
          <a:p>
            <a:pPr algn="l" indent="0" marL="0">
              <a:buNone/>
            </a:pPr>
            <a:r>
              <a:rPr lang="en-US" sz="3600" b="1" dirty="0">
                <a:solidFill>
                  <a:schemeClr val="tx2"/>
                </a:solidFill>
              </a:rPr>
              <a:t>A licensed open-source product, configured as FSA asked</a:t>
            </a:r>
            <a:endParaRPr lang="en-US" sz="3600" dirty="0"/>
          </a:p>
        </p:txBody>
      </p:sp>
      <p:sp>
        <p:nvSpPr>
          <p:cNvPr id="4" name="Quote 1"/>
          <p:cNvSpPr/>
          <p:nvPr/>
        </p:nvSpPr>
        <p:spPr>
          <a:xfrm>
            <a:off x="548640" y="1920240"/>
            <a:ext cx="5440680" cy="2148840"/>
          </a:xfrm>
          <a:prstGeom prst="roundRect">
            <a:avLst>
              <a:gd name="adj" fmla="val 5106"/>
            </a:avLst>
          </a:prstGeom>
          <a:solidFill>
            <a:schemeClr val="bg2"/>
          </a:solidFill>
          <a:ln w="12700">
            <a:solidFill>
              <a:schemeClr val="bg2"/>
            </a:solidFill>
            <a:prstDash val="solid"/>
          </a:ln>
        </p:spPr>
      </p:sp>
      <p:sp>
        <p:nvSpPr>
          <p:cNvPr id="5" name="Quote text 1"/>
          <p:cNvSpPr txBox="1"/>
          <p:nvPr/>
        </p:nvSpPr>
        <p:spPr>
          <a:xfrm>
            <a:off x="868680" y="2148840"/>
            <a:ext cx="4846320" cy="1325880"/>
          </a:xfrm>
          <a:prstGeom prst="rect">
            <a:avLst/>
          </a:prstGeom>
          <a:noFill/>
          <a:ln/>
        </p:spPr>
        <p:txBody>
          <a:bodyPr wrap="square" lIns="0" tIns="0" rIns="0" bIns="0" rtlCol="0" anchor="t"/>
          <a:lstStyle/>
          <a:p>
            <a:pPr indent="0" marL="0">
              <a:buNone/>
            </a:pPr>
            <a:r>
              <a:rPr lang="en-US" sz="2000" b="1" dirty="0">
                <a:solidFill>
                  <a:schemeClr val="tx2"/>
                </a:solidFill>
              </a:rPr>
              <a:t>“Configure, don't build. FSA prefers a proven cloud product, configured with as little custom code as possible.”</a:t>
            </a:r>
            <a:endParaRPr lang="en-US" sz="2000" dirty="0"/>
          </a:p>
        </p:txBody>
      </p:sp>
      <p:sp>
        <p:nvSpPr>
          <p:cNvPr id="6" name="Quote source 1"/>
          <p:cNvSpPr txBox="1"/>
          <p:nvPr/>
        </p:nvSpPr>
        <p:spPr>
          <a:xfrm>
            <a:off x="868680" y="3520440"/>
            <a:ext cx="4846320" cy="320040"/>
          </a:xfrm>
          <a:prstGeom prst="rect">
            <a:avLst/>
          </a:prstGeom>
          <a:noFill/>
          <a:ln/>
        </p:spPr>
        <p:txBody>
          <a:bodyPr wrap="square" lIns="0" tIns="0" rIns="0" bIns="0" rtlCol="0" anchor="t"/>
          <a:lstStyle/>
          <a:p>
            <a:pPr indent="0" marL="0">
              <a:buNone/>
            </a:pPr>
            <a:r>
              <a:rPr lang="en-US" sz="1300" b="1" dirty="0">
                <a:solidFill>
                  <a:schemeClr val="accent2"/>
                </a:solidFill>
              </a:rPr>
              <a:t>EBRD §3, Principle 10 · p.6</a:t>
            </a:r>
            <a:endParaRPr lang="en-US" sz="1300" dirty="0"/>
          </a:p>
        </p:txBody>
      </p:sp>
      <p:sp>
        <p:nvSpPr>
          <p:cNvPr id="7" name="Quote 2"/>
          <p:cNvSpPr/>
          <p:nvPr/>
        </p:nvSpPr>
        <p:spPr>
          <a:xfrm>
            <a:off x="6172200" y="1920240"/>
            <a:ext cx="5440680" cy="2148840"/>
          </a:xfrm>
          <a:prstGeom prst="roundRect">
            <a:avLst>
              <a:gd name="adj" fmla="val 5106"/>
            </a:avLst>
          </a:prstGeom>
          <a:solidFill>
            <a:schemeClr val="bg2"/>
          </a:solidFill>
          <a:ln w="12700">
            <a:solidFill>
              <a:schemeClr val="bg2"/>
            </a:solidFill>
            <a:prstDash val="solid"/>
          </a:ln>
        </p:spPr>
      </p:sp>
      <p:sp>
        <p:nvSpPr>
          <p:cNvPr id="8" name="Quote text 2"/>
          <p:cNvSpPr txBox="1"/>
          <p:nvPr/>
        </p:nvSpPr>
        <p:spPr>
          <a:xfrm>
            <a:off x="6492240" y="2148840"/>
            <a:ext cx="4846320" cy="1325880"/>
          </a:xfrm>
          <a:prstGeom prst="rect">
            <a:avLst/>
          </a:prstGeom>
          <a:noFill/>
          <a:ln/>
        </p:spPr>
        <p:txBody>
          <a:bodyPr wrap="square" lIns="0" tIns="0" rIns="0" bIns="0" rtlCol="0" anchor="t"/>
          <a:lstStyle/>
          <a:p>
            <a:pPr indent="0" marL="0">
              <a:buNone/>
            </a:pPr>
            <a:r>
              <a:rPr lang="en-US" sz="2000" b="1" dirty="0">
                <a:solidFill>
                  <a:schemeClr val="tx2"/>
                </a:solidFill>
              </a:rPr>
              <a:t>“The system is cloud-hosted and bought as a licensed product, not developed from scratch.”</a:t>
            </a:r>
            <a:endParaRPr lang="en-US" sz="2000" dirty="0"/>
          </a:p>
        </p:txBody>
      </p:sp>
      <p:sp>
        <p:nvSpPr>
          <p:cNvPr id="9" name="Quote source 2"/>
          <p:cNvSpPr txBox="1"/>
          <p:nvPr/>
        </p:nvSpPr>
        <p:spPr>
          <a:xfrm>
            <a:off x="6492240" y="3520440"/>
            <a:ext cx="4846320" cy="320040"/>
          </a:xfrm>
          <a:prstGeom prst="rect">
            <a:avLst/>
          </a:prstGeom>
          <a:noFill/>
          <a:ln/>
        </p:spPr>
        <p:txBody>
          <a:bodyPr wrap="square" lIns="0" tIns="0" rIns="0" bIns="0" rtlCol="0" anchor="t"/>
          <a:lstStyle/>
          <a:p>
            <a:pPr indent="0" marL="0">
              <a:buNone/>
            </a:pPr>
            <a:r>
              <a:rPr lang="en-US" sz="1300" b="1" dirty="0">
                <a:solidFill>
                  <a:schemeClr val="accent2"/>
                </a:solidFill>
              </a:rPr>
              <a:t>EBRD Appendix G · p.29</a:t>
            </a:r>
            <a:endParaRPr lang="en-US" sz="1300" dirty="0"/>
          </a:p>
        </p:txBody>
      </p:sp>
      <p:sp>
        <p:nvSpPr>
          <p:cNvPr id="10" name="Fact dot 1"/>
          <p:cNvSpPr/>
          <p:nvPr/>
        </p:nvSpPr>
        <p:spPr>
          <a:xfrm>
            <a:off x="548640" y="4526280"/>
            <a:ext cx="292608" cy="292608"/>
          </a:xfrm>
          <a:prstGeom prst="ellipse">
            <a:avLst/>
          </a:prstGeom>
          <a:solidFill>
            <a:schemeClr val="accent3"/>
          </a:solidFill>
          <a:ln w="12700">
            <a:solidFill>
              <a:schemeClr val="accent3"/>
            </a:solidFill>
            <a:prstDash val="solid"/>
          </a:ln>
        </p:spPr>
      </p:sp>
      <p:sp>
        <p:nvSpPr>
          <p:cNvPr id="11" name="Fact value 1"/>
          <p:cNvSpPr txBox="1"/>
          <p:nvPr/>
        </p:nvSpPr>
        <p:spPr>
          <a:xfrm>
            <a:off x="960120" y="4434840"/>
            <a:ext cx="3108960" cy="502920"/>
          </a:xfrm>
          <a:prstGeom prst="rect">
            <a:avLst/>
          </a:prstGeom>
          <a:noFill/>
          <a:ln/>
        </p:spPr>
        <p:txBody>
          <a:bodyPr wrap="square" lIns="0" tIns="0" rIns="0" bIns="0" rtlCol="0" anchor="t"/>
          <a:lstStyle/>
          <a:p>
            <a:pPr indent="0" marL="0">
              <a:buNone/>
            </a:pPr>
            <a:r>
              <a:rPr lang="en-US" sz="2400" b="1" dirty="0">
                <a:solidFill>
                  <a:schemeClr val="tx2"/>
                </a:solidFill>
              </a:rPr>
              <a:t>US$0</a:t>
            </a:r>
            <a:endParaRPr lang="en-US" sz="2400" dirty="0"/>
          </a:p>
        </p:txBody>
      </p:sp>
      <p:sp>
        <p:nvSpPr>
          <p:cNvPr id="12" name="Fact detail 1"/>
          <p:cNvSpPr txBox="1"/>
          <p:nvPr/>
        </p:nvSpPr>
        <p:spPr>
          <a:xfrm>
            <a:off x="960120" y="4983480"/>
            <a:ext cx="3108960" cy="822960"/>
          </a:xfrm>
          <a:prstGeom prst="rect">
            <a:avLst/>
          </a:prstGeom>
          <a:noFill/>
          <a:ln/>
        </p:spPr>
        <p:txBody>
          <a:bodyPr wrap="square" lIns="0" tIns="0" rIns="0" bIns="0" rtlCol="0" anchor="t"/>
          <a:lstStyle/>
          <a:p>
            <a:pPr indent="0" marL="0">
              <a:buNone/>
            </a:pPr>
            <a:r>
              <a:rPr lang="en-US" sz="1500" dirty="0">
                <a:solidFill>
                  <a:srgbClr val="536476"/>
                </a:solidFill>
              </a:rPr>
              <a:t>licence fees, for any number of users</a:t>
            </a:r>
            <a:endParaRPr lang="en-US" sz="1500" dirty="0"/>
          </a:p>
        </p:txBody>
      </p:sp>
      <p:sp>
        <p:nvSpPr>
          <p:cNvPr id="13" name="Fact dot 2"/>
          <p:cNvSpPr/>
          <p:nvPr/>
        </p:nvSpPr>
        <p:spPr>
          <a:xfrm>
            <a:off x="4297680" y="4526280"/>
            <a:ext cx="292608" cy="292608"/>
          </a:xfrm>
          <a:prstGeom prst="ellipse">
            <a:avLst/>
          </a:prstGeom>
          <a:solidFill>
            <a:schemeClr val="accent3"/>
          </a:solidFill>
          <a:ln w="12700">
            <a:solidFill>
              <a:schemeClr val="accent3"/>
            </a:solidFill>
            <a:prstDash val="solid"/>
          </a:ln>
        </p:spPr>
      </p:sp>
      <p:sp>
        <p:nvSpPr>
          <p:cNvPr id="14" name="Fact value 2"/>
          <p:cNvSpPr txBox="1"/>
          <p:nvPr/>
        </p:nvSpPr>
        <p:spPr>
          <a:xfrm>
            <a:off x="4709160" y="4434840"/>
            <a:ext cx="3108960" cy="502920"/>
          </a:xfrm>
          <a:prstGeom prst="rect">
            <a:avLst/>
          </a:prstGeom>
          <a:noFill/>
          <a:ln/>
        </p:spPr>
        <p:txBody>
          <a:bodyPr wrap="square" lIns="0" tIns="0" rIns="0" bIns="0" rtlCol="0" anchor="t"/>
          <a:lstStyle/>
          <a:p>
            <a:pPr indent="0" marL="0">
              <a:buNone/>
            </a:pPr>
            <a:r>
              <a:rPr lang="en-US" sz="2400" b="1" dirty="0">
                <a:solidFill>
                  <a:schemeClr val="tx2"/>
                </a:solidFill>
              </a:rPr>
              <a:t>Full source code</a:t>
            </a:r>
            <a:endParaRPr lang="en-US" sz="2400" dirty="0"/>
          </a:p>
        </p:txBody>
      </p:sp>
      <p:sp>
        <p:nvSpPr>
          <p:cNvPr id="15" name="Fact detail 2"/>
          <p:cNvSpPr txBox="1"/>
          <p:nvPr/>
        </p:nvSpPr>
        <p:spPr>
          <a:xfrm>
            <a:off x="4709160" y="4983480"/>
            <a:ext cx="3108960" cy="822960"/>
          </a:xfrm>
          <a:prstGeom prst="rect">
            <a:avLst/>
          </a:prstGeom>
          <a:noFill/>
          <a:ln/>
        </p:spPr>
        <p:txBody>
          <a:bodyPr wrap="square" lIns="0" tIns="0" rIns="0" bIns="0" rtlCol="0" anchor="t"/>
          <a:lstStyle/>
          <a:p>
            <a:pPr indent="0" marL="0">
              <a:buNone/>
            </a:pPr>
            <a:r>
              <a:rPr lang="en-US" sz="1500" dirty="0">
                <a:solidFill>
                  <a:srgbClr val="536476"/>
                </a:solidFill>
              </a:rPr>
              <a:t>delivered to FSA under GPLv3, which meets the escrow requirement (App. H)</a:t>
            </a:r>
            <a:endParaRPr lang="en-US" sz="1500" dirty="0"/>
          </a:p>
        </p:txBody>
      </p:sp>
      <p:sp>
        <p:nvSpPr>
          <p:cNvPr id="16" name="Fact dot 3"/>
          <p:cNvSpPr/>
          <p:nvPr/>
        </p:nvSpPr>
        <p:spPr>
          <a:xfrm>
            <a:off x="8046720" y="4526280"/>
            <a:ext cx="292608" cy="292608"/>
          </a:xfrm>
          <a:prstGeom prst="ellipse">
            <a:avLst/>
          </a:prstGeom>
          <a:solidFill>
            <a:schemeClr val="accent3"/>
          </a:solidFill>
          <a:ln w="12700">
            <a:solidFill>
              <a:schemeClr val="accent3"/>
            </a:solidFill>
            <a:prstDash val="solid"/>
          </a:ln>
        </p:spPr>
      </p:sp>
      <p:sp>
        <p:nvSpPr>
          <p:cNvPr id="17" name="Fact value 3"/>
          <p:cNvSpPr txBox="1"/>
          <p:nvPr/>
        </p:nvSpPr>
        <p:spPr>
          <a:xfrm>
            <a:off x="8458200" y="4434840"/>
            <a:ext cx="3108960" cy="502920"/>
          </a:xfrm>
          <a:prstGeom prst="rect">
            <a:avLst/>
          </a:prstGeom>
          <a:noFill/>
          <a:ln/>
        </p:spPr>
        <p:txBody>
          <a:bodyPr wrap="square" lIns="0" tIns="0" rIns="0" bIns="0" rtlCol="0" anchor="t"/>
          <a:lstStyle/>
          <a:p>
            <a:pPr indent="0" marL="0">
              <a:buNone/>
            </a:pPr>
            <a:r>
              <a:rPr lang="en-US" sz="2400" b="1" dirty="0">
                <a:solidFill>
                  <a:schemeClr val="tx2"/>
                </a:solidFill>
              </a:rPr>
              <a:t>27 of 91</a:t>
            </a:r>
            <a:endParaRPr lang="en-US" sz="2400" dirty="0"/>
          </a:p>
        </p:txBody>
      </p:sp>
      <p:sp>
        <p:nvSpPr>
          <p:cNvPr id="18" name="Fact detail 3"/>
          <p:cNvSpPr txBox="1"/>
          <p:nvPr/>
        </p:nvSpPr>
        <p:spPr>
          <a:xfrm>
            <a:off x="8458200" y="4983480"/>
            <a:ext cx="3108960" cy="822960"/>
          </a:xfrm>
          <a:prstGeom prst="rect">
            <a:avLst/>
          </a:prstGeom>
          <a:noFill/>
          <a:ln/>
        </p:spPr>
        <p:txBody>
          <a:bodyPr wrap="square" lIns="0" tIns="0" rIns="0" bIns="0" rtlCol="0" anchor="t"/>
          <a:lstStyle/>
          <a:p>
            <a:pPr indent="0" marL="0">
              <a:buNone/>
            </a:pPr>
            <a:r>
              <a:rPr lang="en-US" sz="1500" dirty="0">
                <a:solidFill>
                  <a:srgbClr val="536476"/>
                </a:solidFill>
              </a:rPr>
              <a:t>requirements need code, all in one documented app</a:t>
            </a:r>
            <a:endParaRPr lang="en-US" sz="15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1064240" cy="320040"/>
          </a:xfrm>
          <a:prstGeom prst="rect">
            <a:avLst/>
          </a:prstGeom>
          <a:noFill/>
          <a:ln/>
        </p:spPr>
        <p:txBody>
          <a:bodyPr wrap="square" lIns="0" tIns="0" rIns="0" bIns="0" rtlCol="0"/>
          <a:lstStyle/>
          <a:p>
            <a:pPr indent="0" marL="0">
              <a:buNone/>
            </a:pPr>
            <a:r>
              <a:rPr lang="en-US" sz="1300" b="1" spc="200" kern="0" dirty="0">
                <a:solidFill>
                  <a:schemeClr val="accent2"/>
                </a:solidFill>
              </a:rPr>
              <a:t>REQUIREMENTS COVERAGE</a:t>
            </a:r>
            <a:endParaRPr lang="en-US" sz="1300" dirty="0"/>
          </a:p>
        </p:txBody>
      </p:sp>
      <p:sp>
        <p:nvSpPr>
          <p:cNvPr id="3" name="Text 0"/>
          <p:cNvSpPr/>
          <p:nvPr>
            <p:ph idx="101" type="title" hasCustomPrompt="1"/>
          </p:nvPr>
        </p:nvSpPr>
        <p:spPr>
          <a:xfrm>
            <a:off x="548640" y="713232"/>
            <a:ext cx="11064240" cy="1051560"/>
          </a:xfrm>
          <a:prstGeom prst="rect">
            <a:avLst/>
          </a:prstGeom>
          <a:noFill/>
          <a:ln/>
        </p:spPr>
        <p:txBody>
          <a:bodyPr wrap="square" lIns="0" tIns="0" rIns="0" bIns="0" rtlCol="0" anchor="t"/>
          <a:lstStyle/>
          <a:p>
            <a:pPr algn="l" indent="0" marL="0">
              <a:buNone/>
            </a:pPr>
            <a:r>
              <a:rPr lang="en-US" sz="3600" b="1" dirty="0">
                <a:solidFill>
                  <a:schemeClr val="tx2"/>
                </a:solidFill>
              </a:rPr>
              <a:t>91 requirements: 3 standard, 61 configured, 27 developed</a:t>
            </a:r>
            <a:endParaRPr lang="en-US" sz="3600" dirty="0"/>
          </a:p>
        </p:txBody>
      </p:sp>
      <p:graphicFrame>
        <p:nvGraphicFramePr>
          <p:cNvPr id="4" name="Coverage chart" descr=""/>
          <p:cNvGraphicFramePr/>
          <p:nvPr/>
        </p:nvGraphicFramePr>
        <p:xfrm>
          <a:off x="548640" y="1783080"/>
          <a:ext cx="11064240" cy="4114800"/>
        </p:xfrm>
        <a:graphic xmlns:a="http://schemas.openxmlformats.org/drawingml/2006/main">
          <a:graphicData uri="http://schemas.openxmlformats.org/drawingml/2006/chart">
            <c:chart xmlns:c="http://schemas.openxmlformats.org/drawingml/2006/chart" r:id="rId1"/>
          </a:graphicData>
        </a:graphic>
      </p:graphicFrame>
      <p:sp>
        <p:nvSpPr>
          <p:cNvPr id="5" name="Coverage note"/>
          <p:cNvSpPr txBox="1"/>
          <p:nvPr/>
        </p:nvSpPr>
        <p:spPr>
          <a:xfrm>
            <a:off x="548640" y="5897880"/>
            <a:ext cx="11064240" cy="457200"/>
          </a:xfrm>
          <a:prstGeom prst="rect">
            <a:avLst/>
          </a:prstGeom>
          <a:noFill/>
          <a:ln/>
        </p:spPr>
        <p:txBody>
          <a:bodyPr wrap="square" lIns="0" tIns="0" rIns="0" bIns="0" rtlCol="0" anchor="t"/>
          <a:lstStyle/>
          <a:p>
            <a:pPr indent="0" marL="0">
              <a:buNone/>
            </a:pPr>
            <a:r>
              <a:rPr lang="en-US" sz="1400" dirty="0">
                <a:solidFill>
                  <a:srgbClr val="536476"/>
                </a:solidFill>
              </a:rPr>
              <a:t>Code sits where FSA's rules are specific to an investment vehicle: the IC and Board engine, the limit engine, the Disbursement Pack, the loan register and valuation.</a:t>
            </a:r>
            <a:endParaRPr lang="en-US" sz="14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1064240" cy="320040"/>
          </a:xfrm>
          <a:prstGeom prst="rect">
            <a:avLst/>
          </a:prstGeom>
          <a:noFill/>
          <a:ln/>
        </p:spPr>
        <p:txBody>
          <a:bodyPr wrap="square" lIns="0" tIns="0" rIns="0" bIns="0" rtlCol="0"/>
          <a:lstStyle/>
          <a:p>
            <a:pPr indent="0" marL="0">
              <a:buNone/>
            </a:pPr>
            <a:r>
              <a:rPr lang="en-US" sz="1300" b="1" spc="200" kern="0" dirty="0">
                <a:solidFill>
                  <a:schemeClr val="accent2"/>
                </a:solidFill>
              </a:rPr>
              <a:t>APPROVALS ENGINE AND HARD STOPS</a:t>
            </a:r>
            <a:endParaRPr lang="en-US" sz="1300" dirty="0"/>
          </a:p>
        </p:txBody>
      </p:sp>
      <p:sp>
        <p:nvSpPr>
          <p:cNvPr id="3" name="Text 0"/>
          <p:cNvSpPr/>
          <p:nvPr>
            <p:ph idx="101" type="title" hasCustomPrompt="1"/>
          </p:nvPr>
        </p:nvSpPr>
        <p:spPr>
          <a:xfrm>
            <a:off x="548640" y="713232"/>
            <a:ext cx="11064240" cy="1051560"/>
          </a:xfrm>
          <a:prstGeom prst="rect">
            <a:avLst/>
          </a:prstGeom>
          <a:noFill/>
          <a:ln/>
        </p:spPr>
        <p:txBody>
          <a:bodyPr wrap="square" lIns="0" tIns="0" rIns="0" bIns="0" rtlCol="0" anchor="t"/>
          <a:lstStyle/>
          <a:p>
            <a:pPr algn="l" indent="0" marL="0">
              <a:buNone/>
            </a:pPr>
            <a:r>
              <a:rPr lang="en-US" sz="3600" b="1" dirty="0">
                <a:solidFill>
                  <a:schemeClr val="tx2"/>
                </a:solidFill>
              </a:rPr>
              <a:t>No payment reaches the bank until every check passes</a:t>
            </a:r>
            <a:endParaRPr lang="en-US" sz="3600" dirty="0"/>
          </a:p>
        </p:txBody>
      </p:sp>
      <p:sp>
        <p:nvSpPr>
          <p:cNvPr id="4" name="Pack box"/>
          <p:cNvSpPr/>
          <p:nvPr/>
        </p:nvSpPr>
        <p:spPr>
          <a:xfrm>
            <a:off x="548640" y="2697480"/>
            <a:ext cx="2194560" cy="1188720"/>
          </a:xfrm>
          <a:prstGeom prst="roundRect">
            <a:avLst>
              <a:gd name="adj" fmla="val 9231"/>
            </a:avLst>
          </a:prstGeom>
          <a:solidFill>
            <a:srgbClr val="F5F9FC"/>
          </a:solidFill>
          <a:ln w="12700">
            <a:solidFill>
              <a:srgbClr val="DBE5EE"/>
            </a:solidFill>
            <a:prstDash val="solid"/>
          </a:ln>
        </p:spPr>
      </p:sp>
      <p:sp>
        <p:nvSpPr>
          <p:cNvPr id="5" name="Pack text"/>
          <p:cNvSpPr txBox="1"/>
          <p:nvPr/>
        </p:nvSpPr>
        <p:spPr>
          <a:xfrm>
            <a:off x="685800" y="2697480"/>
            <a:ext cx="1920240" cy="1188720"/>
          </a:xfrm>
          <a:prstGeom prst="rect">
            <a:avLst/>
          </a:prstGeom>
          <a:noFill/>
          <a:ln/>
        </p:spPr>
        <p:txBody>
          <a:bodyPr wrap="square" lIns="0" tIns="0" rIns="0" bIns="0" rtlCol="0" anchor="ctr"/>
          <a:lstStyle/>
          <a:p>
            <a:pPr algn="ctr" indent="0" marL="0">
              <a:buNone/>
            </a:pPr>
            <a:r>
              <a:rPr lang="en-US" sz="1600" dirty="0">
                <a:solidFill>
                  <a:schemeClr val="tx2"/>
                </a:solidFill>
              </a:rPr>
              <a:t>Deal team prepares the </a:t>
            </a:r>
            <a:pPr algn="ctr" indent="0" marL="0">
              <a:buNone/>
            </a:pPr>
            <a:r>
              <a:rPr lang="en-US" sz="1600" b="1" dirty="0">
                <a:solidFill>
                  <a:schemeClr val="tx2"/>
                </a:solidFill>
              </a:rPr>
              <a:t>Disbursement Pack</a:t>
            </a:r>
            <a:endParaRPr lang="en-US" sz="1600" dirty="0"/>
          </a:p>
        </p:txBody>
      </p:sp>
      <p:sp>
        <p:nvSpPr>
          <p:cNvPr id="6" name="Arrow 1"/>
          <p:cNvSpPr/>
          <p:nvPr/>
        </p:nvSpPr>
        <p:spPr>
          <a:xfrm>
            <a:off x="2852928" y="3136392"/>
            <a:ext cx="411480" cy="320040"/>
          </a:xfrm>
          <a:prstGeom prst="rightArrow">
            <a:avLst/>
          </a:prstGeom>
          <a:solidFill>
            <a:schemeClr val="accent2"/>
          </a:solidFill>
          <a:ln w="12700">
            <a:solidFill>
              <a:schemeClr val="accent2"/>
            </a:solidFill>
            <a:prstDash val="solid"/>
          </a:ln>
        </p:spPr>
      </p:sp>
      <p:sp>
        <p:nvSpPr>
          <p:cNvPr id="7" name="Gate"/>
          <p:cNvSpPr/>
          <p:nvPr/>
        </p:nvSpPr>
        <p:spPr>
          <a:xfrm>
            <a:off x="3383280" y="1874520"/>
            <a:ext cx="4572000" cy="2834640"/>
          </a:xfrm>
          <a:prstGeom prst="roundRect">
            <a:avLst>
              <a:gd name="adj" fmla="val 3871"/>
            </a:avLst>
          </a:prstGeom>
          <a:solidFill>
            <a:srgbClr val="F3FAF6"/>
          </a:solidFill>
          <a:ln w="19050">
            <a:solidFill>
              <a:schemeClr val="accent4"/>
            </a:solidFill>
            <a:prstDash val="dash"/>
          </a:ln>
        </p:spPr>
      </p:sp>
      <p:sp>
        <p:nvSpPr>
          <p:cNvPr id="8" name="Gate title"/>
          <p:cNvSpPr txBox="1"/>
          <p:nvPr/>
        </p:nvSpPr>
        <p:spPr>
          <a:xfrm>
            <a:off x="3611880" y="2011680"/>
            <a:ext cx="4114800" cy="365760"/>
          </a:xfrm>
          <a:prstGeom prst="rect">
            <a:avLst/>
          </a:prstGeom>
          <a:noFill/>
          <a:ln/>
        </p:spPr>
        <p:txBody>
          <a:bodyPr wrap="square" lIns="0" tIns="0" rIns="0" bIns="0" rtlCol="0" anchor="t"/>
          <a:lstStyle/>
          <a:p>
            <a:pPr indent="0" marL="0">
              <a:buNone/>
            </a:pPr>
            <a:r>
              <a:rPr lang="en-US" sz="1700" b="1" dirty="0">
                <a:solidFill>
                  <a:schemeClr val="accent4"/>
                </a:solidFill>
              </a:rPr>
              <a:t>Automatic gate</a:t>
            </a:r>
            <a:endParaRPr lang="en-US" sz="1700" dirty="0"/>
          </a:p>
        </p:txBody>
      </p:sp>
      <p:sp>
        <p:nvSpPr>
          <p:cNvPr id="9" name="Gate checks"/>
          <p:cNvSpPr txBox="1"/>
          <p:nvPr/>
        </p:nvSpPr>
        <p:spPr>
          <a:xfrm>
            <a:off x="3611880" y="2423160"/>
            <a:ext cx="4206240" cy="2148840"/>
          </a:xfrm>
          <a:prstGeom prst="rect">
            <a:avLst/>
          </a:prstGeom>
          <a:noFill/>
          <a:ln/>
        </p:spPr>
        <p:txBody>
          <a:bodyPr wrap="square" lIns="0" tIns="0" rIns="0" bIns="0" rtlCol="0" anchor="t"/>
          <a:lstStyle/>
          <a:p>
            <a:pPr marL="342900" indent="-342900">
              <a:spcAft>
                <a:spcPts val="400"/>
              </a:spcAft>
              <a:buSzPct val="100000"/>
              <a:buChar char="✓"/>
            </a:pPr>
            <a:r>
              <a:rPr lang="en-US" sz="1500" dirty="0">
                <a:solidFill>
                  <a:schemeClr val="tx1"/>
                </a:solidFill>
              </a:rPr>
              <a:t>KYC complete</a:t>
            </a:r>
            <a:endParaRPr lang="en-US" sz="1500" dirty="0"/>
          </a:p>
          <a:p>
            <a:pPr marL="342900" indent="-342900">
              <a:spcAft>
                <a:spcPts val="400"/>
              </a:spcAft>
              <a:buSzPct val="100000"/>
              <a:buChar char="✓"/>
            </a:pPr>
            <a:r>
              <a:rPr lang="en-US" sz="1500" dirty="0">
                <a:solidFill>
                  <a:schemeClr val="tx1"/>
                </a:solidFill>
              </a:rPr>
              <a:t>Screening under 30 days old</a:t>
            </a:r>
            <a:endParaRPr lang="en-US" sz="1500" dirty="0"/>
          </a:p>
          <a:p>
            <a:pPr marL="342900" indent="-342900">
              <a:spcAft>
                <a:spcPts val="400"/>
              </a:spcAft>
              <a:buSzPct val="100000"/>
              <a:buChar char="✓"/>
            </a:pPr>
            <a:r>
              <a:rPr lang="en-US" sz="1500" dirty="0">
                <a:solidFill>
                  <a:schemeClr val="tx1"/>
                </a:solidFill>
              </a:rPr>
              <a:t>Within Red limits and caps</a:t>
            </a:r>
            <a:endParaRPr lang="en-US" sz="1500" dirty="0"/>
          </a:p>
          <a:p>
            <a:pPr marL="342900" indent="-342900">
              <a:spcAft>
                <a:spcPts val="400"/>
              </a:spcAft>
              <a:buSzPct val="100000"/>
              <a:buChar char="✓"/>
            </a:pPr>
            <a:r>
              <a:rPr lang="en-US" sz="1500" dirty="0">
                <a:solidFill>
                  <a:schemeClr val="tx1"/>
                </a:solidFill>
              </a:rPr>
              <a:t>IC and Board approvals evidenced</a:t>
            </a:r>
            <a:endParaRPr lang="en-US" sz="1500" dirty="0"/>
          </a:p>
          <a:p>
            <a:pPr marL="342900" indent="-342900">
              <a:spcAft>
                <a:spcPts val="400"/>
              </a:spcAft>
              <a:buSzPct val="100000"/>
              <a:buChar char="✓"/>
            </a:pPr>
            <a:r>
              <a:rPr lang="en-US" sz="1500" dirty="0">
                <a:solidFill>
                  <a:schemeClr val="tx1"/>
                </a:solidFill>
              </a:rPr>
              <a:t>Documents signed under 6 months ago</a:t>
            </a:r>
            <a:endParaRPr lang="en-US" sz="1500" dirty="0"/>
          </a:p>
          <a:p>
            <a:pPr marL="342900" indent="-342900">
              <a:spcAft>
                <a:spcPts val="400"/>
              </a:spcAft>
              <a:buSzPct val="100000"/>
              <a:buChar char="✓"/>
            </a:pPr>
            <a:r>
              <a:rPr lang="en-US" sz="1500" dirty="0">
                <a:solidFill>
                  <a:schemeClr val="tx1"/>
                </a:solidFill>
              </a:rPr>
              <a:t>Cooperative Jurisdiction test passed</a:t>
            </a:r>
            <a:endParaRPr lang="en-US" sz="1500" dirty="0"/>
          </a:p>
        </p:txBody>
      </p:sp>
      <p:sp>
        <p:nvSpPr>
          <p:cNvPr id="10" name="Arrow 2"/>
          <p:cNvSpPr/>
          <p:nvPr/>
        </p:nvSpPr>
        <p:spPr>
          <a:xfrm>
            <a:off x="8065008" y="3136392"/>
            <a:ext cx="411480" cy="320040"/>
          </a:xfrm>
          <a:prstGeom prst="rightArrow">
            <a:avLst/>
          </a:prstGeom>
          <a:solidFill>
            <a:schemeClr val="accent2"/>
          </a:solidFill>
          <a:ln w="12700">
            <a:solidFill>
              <a:schemeClr val="accent2"/>
            </a:solidFill>
            <a:prstDash val="solid"/>
          </a:ln>
        </p:spPr>
      </p:sp>
      <p:sp>
        <p:nvSpPr>
          <p:cNvPr id="11" name="Step 1"/>
          <p:cNvSpPr/>
          <p:nvPr/>
        </p:nvSpPr>
        <p:spPr>
          <a:xfrm>
            <a:off x="8595360" y="1874520"/>
            <a:ext cx="3017520" cy="822960"/>
          </a:xfrm>
          <a:prstGeom prst="roundRect">
            <a:avLst>
              <a:gd name="adj" fmla="val 13333"/>
            </a:avLst>
          </a:prstGeom>
          <a:solidFill>
            <a:srgbClr val="F5F9FC"/>
          </a:solidFill>
          <a:ln w="12700">
            <a:solidFill>
              <a:srgbClr val="DBE5EE"/>
            </a:solidFill>
            <a:prstDash val="solid"/>
          </a:ln>
        </p:spPr>
      </p:sp>
      <p:sp>
        <p:nvSpPr>
          <p:cNvPr id="12" name="Step text 1"/>
          <p:cNvSpPr txBox="1"/>
          <p:nvPr/>
        </p:nvSpPr>
        <p:spPr>
          <a:xfrm>
            <a:off x="8595360" y="1874520"/>
            <a:ext cx="3017520" cy="822960"/>
          </a:xfrm>
          <a:prstGeom prst="rect">
            <a:avLst/>
          </a:prstGeom>
          <a:noFill/>
          <a:ln/>
        </p:spPr>
        <p:txBody>
          <a:bodyPr wrap="square" lIns="0" tIns="0" rIns="0" bIns="0" rtlCol="0" anchor="ctr"/>
          <a:lstStyle/>
          <a:p>
            <a:pPr algn="ctr" indent="0" marL="0">
              <a:buNone/>
            </a:pPr>
            <a:r>
              <a:rPr lang="en-US" sz="1600" dirty="0">
                <a:solidFill>
                  <a:schemeClr val="tx2"/>
                </a:solidFill>
              </a:rPr>
              <a:t>MD approves</a:t>
            </a:r>
            <a:endParaRPr lang="en-US" sz="1600" dirty="0"/>
          </a:p>
        </p:txBody>
      </p:sp>
      <p:sp>
        <p:nvSpPr>
          <p:cNvPr id="13" name="Step 2"/>
          <p:cNvSpPr/>
          <p:nvPr/>
        </p:nvSpPr>
        <p:spPr>
          <a:xfrm>
            <a:off x="8595360" y="2852928"/>
            <a:ext cx="3017520" cy="822960"/>
          </a:xfrm>
          <a:prstGeom prst="roundRect">
            <a:avLst>
              <a:gd name="adj" fmla="val 13333"/>
            </a:avLst>
          </a:prstGeom>
          <a:solidFill>
            <a:srgbClr val="F5F9FC"/>
          </a:solidFill>
          <a:ln w="12700">
            <a:solidFill>
              <a:srgbClr val="DBE5EE"/>
            </a:solidFill>
            <a:prstDash val="solid"/>
          </a:ln>
        </p:spPr>
      </p:sp>
      <p:sp>
        <p:nvSpPr>
          <p:cNvPr id="14" name="Step text 2"/>
          <p:cNvSpPr txBox="1"/>
          <p:nvPr/>
        </p:nvSpPr>
        <p:spPr>
          <a:xfrm>
            <a:off x="8595360" y="2852928"/>
            <a:ext cx="3017520" cy="822960"/>
          </a:xfrm>
          <a:prstGeom prst="rect">
            <a:avLst/>
          </a:prstGeom>
          <a:noFill/>
          <a:ln/>
        </p:spPr>
        <p:txBody>
          <a:bodyPr wrap="square" lIns="0" tIns="0" rIns="0" bIns="0" rtlCol="0" anchor="ctr"/>
          <a:lstStyle/>
          <a:p>
            <a:pPr algn="ctr" indent="0" marL="0">
              <a:buNone/>
            </a:pPr>
            <a:r>
              <a:rPr lang="en-US" sz="1600" dirty="0">
                <a:solidFill>
                  <a:schemeClr val="tx2"/>
                </a:solidFill>
              </a:rPr>
              <a:t>Panel A + Panel B release</a:t>
            </a:r>
            <a:endParaRPr lang="en-US" sz="1600" dirty="0"/>
          </a:p>
        </p:txBody>
      </p:sp>
      <p:sp>
        <p:nvSpPr>
          <p:cNvPr id="15" name="Step 3"/>
          <p:cNvSpPr/>
          <p:nvPr/>
        </p:nvSpPr>
        <p:spPr>
          <a:xfrm>
            <a:off x="8595360" y="3831336"/>
            <a:ext cx="3017520" cy="822960"/>
          </a:xfrm>
          <a:prstGeom prst="roundRect">
            <a:avLst>
              <a:gd name="adj" fmla="val 13333"/>
            </a:avLst>
          </a:prstGeom>
          <a:solidFill>
            <a:schemeClr val="tx2"/>
          </a:solidFill>
          <a:ln w="12700">
            <a:solidFill>
              <a:schemeClr val="tx2"/>
            </a:solidFill>
            <a:prstDash val="solid"/>
          </a:ln>
        </p:spPr>
      </p:sp>
      <p:sp>
        <p:nvSpPr>
          <p:cNvPr id="16" name="Step text 3"/>
          <p:cNvSpPr txBox="1"/>
          <p:nvPr/>
        </p:nvSpPr>
        <p:spPr>
          <a:xfrm>
            <a:off x="8595360" y="3831336"/>
            <a:ext cx="3017520" cy="822960"/>
          </a:xfrm>
          <a:prstGeom prst="rect">
            <a:avLst/>
          </a:prstGeom>
          <a:noFill/>
          <a:ln/>
        </p:spPr>
        <p:txBody>
          <a:bodyPr wrap="square" lIns="0" tIns="0" rIns="0" bIns="0" rtlCol="0" anchor="ctr"/>
          <a:lstStyle/>
          <a:p>
            <a:pPr algn="ctr" indent="0" marL="0">
              <a:buNone/>
            </a:pPr>
            <a:r>
              <a:rPr lang="en-US" sz="1600" b="1" dirty="0">
                <a:solidFill>
                  <a:schemeClr val="bg1"/>
                </a:solidFill>
              </a:rPr>
              <a:t>MCB payment</a:t>
            </a:r>
            <a:endParaRPr lang="en-US" sz="1600" dirty="0"/>
          </a:p>
        </p:txBody>
      </p:sp>
      <p:sp>
        <p:nvSpPr>
          <p:cNvPr id="17" name="Band"/>
          <p:cNvSpPr/>
          <p:nvPr/>
        </p:nvSpPr>
        <p:spPr>
          <a:xfrm>
            <a:off x="548640" y="5120640"/>
            <a:ext cx="11064240" cy="777240"/>
          </a:xfrm>
          <a:prstGeom prst="roundRect">
            <a:avLst>
              <a:gd name="adj" fmla="val 14118"/>
            </a:avLst>
          </a:prstGeom>
          <a:solidFill>
            <a:schemeClr val="bg2"/>
          </a:solidFill>
          <a:ln w="12700">
            <a:solidFill>
              <a:schemeClr val="bg2"/>
            </a:solidFill>
            <a:prstDash val="solid"/>
          </a:ln>
        </p:spPr>
      </p:sp>
      <p:sp>
        <p:nvSpPr>
          <p:cNvPr id="18" name="Band text"/>
          <p:cNvSpPr txBox="1"/>
          <p:nvPr/>
        </p:nvSpPr>
        <p:spPr>
          <a:xfrm>
            <a:off x="777240" y="5120640"/>
            <a:ext cx="10607040" cy="777240"/>
          </a:xfrm>
          <a:prstGeom prst="rect">
            <a:avLst/>
          </a:prstGeom>
          <a:noFill/>
          <a:ln/>
        </p:spPr>
        <p:txBody>
          <a:bodyPr wrap="square" lIns="0" tIns="0" rIns="0" bIns="0" rtlCol="0" anchor="ctr"/>
          <a:lstStyle/>
          <a:p>
            <a:pPr indent="0" marL="0">
              <a:buNone/>
            </a:pPr>
            <a:r>
              <a:rPr lang="en-US" sz="1600" dirty="0">
                <a:solidFill>
                  <a:schemeClr val="tx2"/>
                </a:solidFill>
              </a:rPr>
              <a:t>All 24 Appendix F acceptance tests are covered. A failed check returns the Pack to the deal team and is logged; nobody can override it.</a:t>
            </a:r>
            <a:endParaRPr lang="en-US" sz="16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1064240" cy="320040"/>
          </a:xfrm>
          <a:prstGeom prst="rect">
            <a:avLst/>
          </a:prstGeom>
          <a:noFill/>
          <a:ln/>
        </p:spPr>
        <p:txBody>
          <a:bodyPr wrap="square" lIns="0" tIns="0" rIns="0" bIns="0" rtlCol="0"/>
          <a:lstStyle/>
          <a:p>
            <a:pPr indent="0" marL="0">
              <a:buNone/>
            </a:pPr>
            <a:r>
              <a:rPr lang="en-US" sz="1300" b="1" spc="200" kern="0" dirty="0">
                <a:solidFill>
                  <a:schemeClr val="accent2"/>
                </a:solidFill>
              </a:rPr>
              <a:t>INTEGRATIONS</a:t>
            </a:r>
            <a:endParaRPr lang="en-US" sz="1300" dirty="0"/>
          </a:p>
        </p:txBody>
      </p:sp>
      <p:sp>
        <p:nvSpPr>
          <p:cNvPr id="3" name="Text 0"/>
          <p:cNvSpPr/>
          <p:nvPr>
            <p:ph idx="101" type="title" hasCustomPrompt="1"/>
          </p:nvPr>
        </p:nvSpPr>
        <p:spPr>
          <a:xfrm>
            <a:off x="548640" y="713232"/>
            <a:ext cx="11064240" cy="1051560"/>
          </a:xfrm>
          <a:prstGeom prst="rect">
            <a:avLst/>
          </a:prstGeom>
          <a:noFill/>
          <a:ln/>
        </p:spPr>
        <p:txBody>
          <a:bodyPr wrap="square" lIns="0" tIns="0" rIns="0" bIns="0" rtlCol="0" anchor="t"/>
          <a:lstStyle/>
          <a:p>
            <a:pPr algn="l" indent="0" marL="0">
              <a:buNone/>
            </a:pPr>
            <a:r>
              <a:rPr lang="en-US" sz="3600" b="1" dirty="0">
                <a:solidFill>
                  <a:schemeClr val="tx2"/>
                </a:solidFill>
              </a:rPr>
              <a:t>ITL and MCB first: every payment passes through them</a:t>
            </a:r>
            <a:endParaRPr lang="en-US" sz="3600" dirty="0"/>
          </a:p>
        </p:txBody>
      </p:sp>
      <p:sp>
        <p:nvSpPr>
          <p:cNvPr id="4" name="Party ITL"/>
          <p:cNvSpPr txBox="1"/>
          <p:nvPr/>
        </p:nvSpPr>
        <p:spPr>
          <a:xfrm>
            <a:off x="548640" y="1874520"/>
            <a:ext cx="1554480" cy="548640"/>
          </a:xfrm>
          <a:prstGeom prst="rect">
            <a:avLst/>
          </a:prstGeom>
          <a:noFill/>
          <a:ln/>
        </p:spPr>
        <p:txBody>
          <a:bodyPr wrap="square" lIns="0" tIns="0" rIns="0" bIns="0" rtlCol="0" anchor="ctr"/>
          <a:lstStyle/>
          <a:p>
            <a:pPr indent="0" marL="0">
              <a:buNone/>
            </a:pPr>
            <a:r>
              <a:rPr lang="en-US" sz="1600" b="1" dirty="0">
                <a:solidFill>
                  <a:schemeClr val="tx2"/>
                </a:solidFill>
              </a:rPr>
              <a:t>ITL</a:t>
            </a:r>
            <a:endParaRPr lang="en-US" sz="1600" dirty="0"/>
          </a:p>
        </p:txBody>
      </p:sp>
      <p:sp>
        <p:nvSpPr>
          <p:cNvPr id="5" name="Method ITL"/>
          <p:cNvSpPr txBox="1"/>
          <p:nvPr/>
        </p:nvSpPr>
        <p:spPr>
          <a:xfrm>
            <a:off x="2148840" y="1874520"/>
            <a:ext cx="3657600" cy="548640"/>
          </a:xfrm>
          <a:prstGeom prst="rect">
            <a:avLst/>
          </a:prstGeom>
          <a:noFill/>
          <a:ln/>
        </p:spPr>
        <p:txBody>
          <a:bodyPr wrap="square" lIns="0" tIns="0" rIns="0" bIns="0" rtlCol="0" anchor="ctr"/>
          <a:lstStyle/>
          <a:p>
            <a:pPr indent="0" marL="0">
              <a:buNone/>
            </a:pPr>
            <a:r>
              <a:rPr lang="en-US" sz="1350" dirty="0">
                <a:solidFill>
                  <a:srgbClr val="536476"/>
                </a:solidFill>
              </a:rPr>
              <a:t>Works inside the system with its own role; postings by REST API or SFTP</a:t>
            </a:r>
            <a:endParaRPr lang="en-US" sz="1350" dirty="0"/>
          </a:p>
        </p:txBody>
      </p:sp>
      <p:sp>
        <p:nvSpPr>
          <p:cNvPr id="6" name="Lot tag ITL"/>
          <p:cNvSpPr/>
          <p:nvPr/>
        </p:nvSpPr>
        <p:spPr>
          <a:xfrm>
            <a:off x="5897880" y="2011680"/>
            <a:ext cx="640080" cy="274320"/>
          </a:xfrm>
          <a:prstGeom prst="roundRect">
            <a:avLst>
              <a:gd name="adj" fmla="val 40000"/>
            </a:avLst>
          </a:prstGeom>
          <a:solidFill>
            <a:schemeClr val="bg2"/>
          </a:solidFill>
          <a:ln w="12700">
            <a:solidFill>
              <a:schemeClr val="bg2"/>
            </a:solidFill>
            <a:prstDash val="solid"/>
          </a:ln>
        </p:spPr>
      </p:sp>
      <p:sp>
        <p:nvSpPr>
          <p:cNvPr id="7" name="Lot tag text ITL"/>
          <p:cNvSpPr txBox="1"/>
          <p:nvPr/>
        </p:nvSpPr>
        <p:spPr>
          <a:xfrm>
            <a:off x="5897880" y="2011680"/>
            <a:ext cx="640080" cy="274320"/>
          </a:xfrm>
          <a:prstGeom prst="rect">
            <a:avLst/>
          </a:prstGeom>
          <a:noFill/>
          <a:ln/>
        </p:spPr>
        <p:txBody>
          <a:bodyPr wrap="square" lIns="0" tIns="0" rIns="0" bIns="0" rtlCol="0" anchor="ctr"/>
          <a:lstStyle/>
          <a:p>
            <a:pPr algn="ctr" indent="0" marL="0">
              <a:buNone/>
            </a:pPr>
            <a:r>
              <a:rPr lang="en-US" sz="1100" b="1" dirty="0">
                <a:solidFill>
                  <a:schemeClr val="accent1"/>
                </a:solidFill>
              </a:rPr>
              <a:t>Lot 1</a:t>
            </a:r>
            <a:endParaRPr lang="en-US" sz="1100" dirty="0"/>
          </a:p>
        </p:txBody>
      </p:sp>
      <p:sp>
        <p:nvSpPr>
          <p:cNvPr id="8" name="Rule ITL"/>
          <p:cNvSpPr/>
          <p:nvPr/>
        </p:nvSpPr>
        <p:spPr>
          <a:xfrm>
            <a:off x="548640" y="2478024"/>
            <a:ext cx="5989320" cy="0"/>
          </a:xfrm>
          <a:prstGeom prst="line">
            <a:avLst/>
          </a:prstGeom>
          <a:noFill/>
          <a:ln w="12700">
            <a:solidFill>
              <a:srgbClr val="DBE5EE"/>
            </a:solidFill>
            <a:prstDash val="solid"/>
          </a:ln>
        </p:spPr>
      </p:sp>
      <p:sp>
        <p:nvSpPr>
          <p:cNvPr id="9" name="Party MCB"/>
          <p:cNvSpPr txBox="1"/>
          <p:nvPr/>
        </p:nvSpPr>
        <p:spPr>
          <a:xfrm>
            <a:off x="548640" y="2532888"/>
            <a:ext cx="1554480" cy="548640"/>
          </a:xfrm>
          <a:prstGeom prst="rect">
            <a:avLst/>
          </a:prstGeom>
          <a:noFill/>
          <a:ln/>
        </p:spPr>
        <p:txBody>
          <a:bodyPr wrap="square" lIns="0" tIns="0" rIns="0" bIns="0" rtlCol="0" anchor="ctr"/>
          <a:lstStyle/>
          <a:p>
            <a:pPr indent="0" marL="0">
              <a:buNone/>
            </a:pPr>
            <a:r>
              <a:rPr lang="en-US" sz="1600" b="1" dirty="0">
                <a:solidFill>
                  <a:schemeClr val="tx2"/>
                </a:solidFill>
              </a:rPr>
              <a:t>MCB</a:t>
            </a:r>
            <a:endParaRPr lang="en-US" sz="1600" dirty="0"/>
          </a:p>
        </p:txBody>
      </p:sp>
      <p:sp>
        <p:nvSpPr>
          <p:cNvPr id="10" name="Method MCB"/>
          <p:cNvSpPr txBox="1"/>
          <p:nvPr/>
        </p:nvSpPr>
        <p:spPr>
          <a:xfrm>
            <a:off x="2148840" y="2532888"/>
            <a:ext cx="3657600" cy="548640"/>
          </a:xfrm>
          <a:prstGeom prst="rect">
            <a:avLst/>
          </a:prstGeom>
          <a:noFill/>
          <a:ln/>
        </p:spPr>
        <p:txBody>
          <a:bodyPr wrap="square" lIns="0" tIns="0" rIns="0" bIns="0" rtlCol="0" anchor="ctr"/>
          <a:lstStyle/>
          <a:p>
            <a:pPr indent="0" marL="0">
              <a:buNone/>
            </a:pPr>
            <a:r>
              <a:rPr lang="en-US" sz="1350" dirty="0">
                <a:solidFill>
                  <a:srgbClr val="536476"/>
                </a:solidFill>
              </a:rPr>
              <a:t>camt.053 / MT940 in, pain.001 out; host-to-host or secure upload</a:t>
            </a:r>
            <a:endParaRPr lang="en-US" sz="1350" dirty="0"/>
          </a:p>
        </p:txBody>
      </p:sp>
      <p:sp>
        <p:nvSpPr>
          <p:cNvPr id="11" name="Lot tag MCB"/>
          <p:cNvSpPr/>
          <p:nvPr/>
        </p:nvSpPr>
        <p:spPr>
          <a:xfrm>
            <a:off x="5897880" y="2670048"/>
            <a:ext cx="640080" cy="274320"/>
          </a:xfrm>
          <a:prstGeom prst="roundRect">
            <a:avLst>
              <a:gd name="adj" fmla="val 40000"/>
            </a:avLst>
          </a:prstGeom>
          <a:solidFill>
            <a:schemeClr val="bg2"/>
          </a:solidFill>
          <a:ln w="12700">
            <a:solidFill>
              <a:schemeClr val="bg2"/>
            </a:solidFill>
            <a:prstDash val="solid"/>
          </a:ln>
        </p:spPr>
      </p:sp>
      <p:sp>
        <p:nvSpPr>
          <p:cNvPr id="12" name="Lot tag text MCB"/>
          <p:cNvSpPr txBox="1"/>
          <p:nvPr/>
        </p:nvSpPr>
        <p:spPr>
          <a:xfrm>
            <a:off x="5897880" y="2670048"/>
            <a:ext cx="640080" cy="274320"/>
          </a:xfrm>
          <a:prstGeom prst="rect">
            <a:avLst/>
          </a:prstGeom>
          <a:noFill/>
          <a:ln/>
        </p:spPr>
        <p:txBody>
          <a:bodyPr wrap="square" lIns="0" tIns="0" rIns="0" bIns="0" rtlCol="0" anchor="ctr"/>
          <a:lstStyle/>
          <a:p>
            <a:pPr algn="ctr" indent="0" marL="0">
              <a:buNone/>
            </a:pPr>
            <a:r>
              <a:rPr lang="en-US" sz="1100" b="1" dirty="0">
                <a:solidFill>
                  <a:schemeClr val="accent1"/>
                </a:solidFill>
              </a:rPr>
              <a:t>Lot 1</a:t>
            </a:r>
            <a:endParaRPr lang="en-US" sz="1100" dirty="0"/>
          </a:p>
        </p:txBody>
      </p:sp>
      <p:sp>
        <p:nvSpPr>
          <p:cNvPr id="13" name="Rule MCB"/>
          <p:cNvSpPr/>
          <p:nvPr/>
        </p:nvSpPr>
        <p:spPr>
          <a:xfrm>
            <a:off x="548640" y="3136392"/>
            <a:ext cx="5989320" cy="0"/>
          </a:xfrm>
          <a:prstGeom prst="line">
            <a:avLst/>
          </a:prstGeom>
          <a:noFill/>
          <a:ln w="12700">
            <a:solidFill>
              <a:srgbClr val="DBE5EE"/>
            </a:solidFill>
            <a:prstDash val="solid"/>
          </a:ln>
        </p:spPr>
      </p:sp>
      <p:sp>
        <p:nvSpPr>
          <p:cNvPr id="14" name="Party CASS"/>
          <p:cNvSpPr txBox="1"/>
          <p:nvPr/>
        </p:nvSpPr>
        <p:spPr>
          <a:xfrm>
            <a:off x="548640" y="3191256"/>
            <a:ext cx="1554480" cy="548640"/>
          </a:xfrm>
          <a:prstGeom prst="rect">
            <a:avLst/>
          </a:prstGeom>
          <a:noFill/>
          <a:ln/>
        </p:spPr>
        <p:txBody>
          <a:bodyPr wrap="square" lIns="0" tIns="0" rIns="0" bIns="0" rtlCol="0" anchor="ctr"/>
          <a:lstStyle/>
          <a:p>
            <a:pPr indent="0" marL="0">
              <a:buNone/>
            </a:pPr>
            <a:r>
              <a:rPr lang="en-US" sz="1600" b="1" dirty="0">
                <a:solidFill>
                  <a:schemeClr val="tx2"/>
                </a:solidFill>
              </a:rPr>
              <a:t>CASS</a:t>
            </a:r>
            <a:endParaRPr lang="en-US" sz="1600" dirty="0"/>
          </a:p>
        </p:txBody>
      </p:sp>
      <p:sp>
        <p:nvSpPr>
          <p:cNvPr id="15" name="Method CASS"/>
          <p:cNvSpPr txBox="1"/>
          <p:nvPr/>
        </p:nvSpPr>
        <p:spPr>
          <a:xfrm>
            <a:off x="2148840" y="3191256"/>
            <a:ext cx="3657600" cy="548640"/>
          </a:xfrm>
          <a:prstGeom prst="rect">
            <a:avLst/>
          </a:prstGeom>
          <a:noFill/>
          <a:ln/>
        </p:spPr>
        <p:txBody>
          <a:bodyPr wrap="square" lIns="0" tIns="0" rIns="0" bIns="0" rtlCol="0" anchor="ctr"/>
          <a:lstStyle/>
          <a:p>
            <a:pPr indent="0" marL="0">
              <a:buNone/>
            </a:pPr>
            <a:r>
              <a:rPr lang="en-US" sz="1350" dirty="0">
                <a:solidFill>
                  <a:srgbClr val="536476"/>
                </a:solidFill>
              </a:rPr>
              <a:t>CASS users inside the system plus file exchange</a:t>
            </a:r>
            <a:endParaRPr lang="en-US" sz="1350" dirty="0"/>
          </a:p>
        </p:txBody>
      </p:sp>
      <p:sp>
        <p:nvSpPr>
          <p:cNvPr id="16" name="Lot tag CASS"/>
          <p:cNvSpPr/>
          <p:nvPr/>
        </p:nvSpPr>
        <p:spPr>
          <a:xfrm>
            <a:off x="5897880" y="3328416"/>
            <a:ext cx="640080" cy="274320"/>
          </a:xfrm>
          <a:prstGeom prst="roundRect">
            <a:avLst>
              <a:gd name="adj" fmla="val 40000"/>
            </a:avLst>
          </a:prstGeom>
          <a:solidFill>
            <a:schemeClr val="bg2"/>
          </a:solidFill>
          <a:ln w="12700">
            <a:solidFill>
              <a:schemeClr val="bg2"/>
            </a:solidFill>
            <a:prstDash val="solid"/>
          </a:ln>
        </p:spPr>
      </p:sp>
      <p:sp>
        <p:nvSpPr>
          <p:cNvPr id="17" name="Lot tag text CASS"/>
          <p:cNvSpPr txBox="1"/>
          <p:nvPr/>
        </p:nvSpPr>
        <p:spPr>
          <a:xfrm>
            <a:off x="5897880" y="3328416"/>
            <a:ext cx="640080" cy="274320"/>
          </a:xfrm>
          <a:prstGeom prst="rect">
            <a:avLst/>
          </a:prstGeom>
          <a:noFill/>
          <a:ln/>
        </p:spPr>
        <p:txBody>
          <a:bodyPr wrap="square" lIns="0" tIns="0" rIns="0" bIns="0" rtlCol="0" anchor="ctr"/>
          <a:lstStyle/>
          <a:p>
            <a:pPr algn="ctr" indent="0" marL="0">
              <a:buNone/>
            </a:pPr>
            <a:r>
              <a:rPr lang="en-US" sz="1100" b="1" dirty="0">
                <a:solidFill>
                  <a:schemeClr val="accent1"/>
                </a:solidFill>
              </a:rPr>
              <a:t>Lot 1</a:t>
            </a:r>
            <a:endParaRPr lang="en-US" sz="1100" dirty="0"/>
          </a:p>
        </p:txBody>
      </p:sp>
      <p:sp>
        <p:nvSpPr>
          <p:cNvPr id="18" name="Rule CASS"/>
          <p:cNvSpPr/>
          <p:nvPr/>
        </p:nvSpPr>
        <p:spPr>
          <a:xfrm>
            <a:off x="548640" y="3794760"/>
            <a:ext cx="5989320" cy="0"/>
          </a:xfrm>
          <a:prstGeom prst="line">
            <a:avLst/>
          </a:prstGeom>
          <a:noFill/>
          <a:ln w="12700">
            <a:solidFill>
              <a:srgbClr val="DBE5EE"/>
            </a:solidFill>
            <a:prstDash val="solid"/>
          </a:ln>
        </p:spPr>
      </p:sp>
      <p:sp>
        <p:nvSpPr>
          <p:cNvPr id="19" name="Party Screening"/>
          <p:cNvSpPr txBox="1"/>
          <p:nvPr/>
        </p:nvSpPr>
        <p:spPr>
          <a:xfrm>
            <a:off x="548640" y="3849624"/>
            <a:ext cx="1554480" cy="548640"/>
          </a:xfrm>
          <a:prstGeom prst="rect">
            <a:avLst/>
          </a:prstGeom>
          <a:noFill/>
          <a:ln/>
        </p:spPr>
        <p:txBody>
          <a:bodyPr wrap="square" lIns="0" tIns="0" rIns="0" bIns="0" rtlCol="0" anchor="ctr"/>
          <a:lstStyle/>
          <a:p>
            <a:pPr indent="0" marL="0">
              <a:buNone/>
            </a:pPr>
            <a:r>
              <a:rPr lang="en-US" sz="1600" b="1" dirty="0">
                <a:solidFill>
                  <a:schemeClr val="tx2"/>
                </a:solidFill>
              </a:rPr>
              <a:t>Screening</a:t>
            </a:r>
            <a:endParaRPr lang="en-US" sz="1600" dirty="0"/>
          </a:p>
        </p:txBody>
      </p:sp>
      <p:sp>
        <p:nvSpPr>
          <p:cNvPr id="20" name="Method Screening"/>
          <p:cNvSpPr txBox="1"/>
          <p:nvPr/>
        </p:nvSpPr>
        <p:spPr>
          <a:xfrm>
            <a:off x="2148840" y="3849624"/>
            <a:ext cx="3657600" cy="548640"/>
          </a:xfrm>
          <a:prstGeom prst="rect">
            <a:avLst/>
          </a:prstGeom>
          <a:noFill/>
          <a:ln/>
        </p:spPr>
        <p:txBody>
          <a:bodyPr wrap="square" lIns="0" tIns="0" rIns="0" bIns="0" rtlCol="0" anchor="ctr"/>
          <a:lstStyle/>
          <a:p>
            <a:pPr indent="0" marL="0">
              <a:buNone/>
            </a:pPr>
            <a:r>
              <a:rPr lang="en-US" sz="1350" dirty="0">
                <a:solidFill>
                  <a:srgbClr val="536476"/>
                </a:solidFill>
              </a:rPr>
              <a:t>Daily UN list feed; other lists through CASS</a:t>
            </a:r>
            <a:endParaRPr lang="en-US" sz="1350" dirty="0"/>
          </a:p>
        </p:txBody>
      </p:sp>
      <p:sp>
        <p:nvSpPr>
          <p:cNvPr id="21" name="Lot tag Screening"/>
          <p:cNvSpPr/>
          <p:nvPr/>
        </p:nvSpPr>
        <p:spPr>
          <a:xfrm>
            <a:off x="5897880" y="3986784"/>
            <a:ext cx="640080" cy="274320"/>
          </a:xfrm>
          <a:prstGeom prst="roundRect">
            <a:avLst>
              <a:gd name="adj" fmla="val 40000"/>
            </a:avLst>
          </a:prstGeom>
          <a:solidFill>
            <a:schemeClr val="bg2"/>
          </a:solidFill>
          <a:ln w="12700">
            <a:solidFill>
              <a:schemeClr val="bg2"/>
            </a:solidFill>
            <a:prstDash val="solid"/>
          </a:ln>
        </p:spPr>
      </p:sp>
      <p:sp>
        <p:nvSpPr>
          <p:cNvPr id="22" name="Lot tag text Screening"/>
          <p:cNvSpPr txBox="1"/>
          <p:nvPr/>
        </p:nvSpPr>
        <p:spPr>
          <a:xfrm>
            <a:off x="5897880" y="3986784"/>
            <a:ext cx="640080" cy="274320"/>
          </a:xfrm>
          <a:prstGeom prst="rect">
            <a:avLst/>
          </a:prstGeom>
          <a:noFill/>
          <a:ln/>
        </p:spPr>
        <p:txBody>
          <a:bodyPr wrap="square" lIns="0" tIns="0" rIns="0" bIns="0" rtlCol="0" anchor="ctr"/>
          <a:lstStyle/>
          <a:p>
            <a:pPr algn="ctr" indent="0" marL="0">
              <a:buNone/>
            </a:pPr>
            <a:r>
              <a:rPr lang="en-US" sz="1100" b="1" dirty="0">
                <a:solidFill>
                  <a:schemeClr val="accent1"/>
                </a:solidFill>
              </a:rPr>
              <a:t>Lot 1</a:t>
            </a:r>
            <a:endParaRPr lang="en-US" sz="1100" dirty="0"/>
          </a:p>
        </p:txBody>
      </p:sp>
      <p:sp>
        <p:nvSpPr>
          <p:cNvPr id="23" name="Rule Screening"/>
          <p:cNvSpPr/>
          <p:nvPr/>
        </p:nvSpPr>
        <p:spPr>
          <a:xfrm>
            <a:off x="548640" y="4453128"/>
            <a:ext cx="5989320" cy="0"/>
          </a:xfrm>
          <a:prstGeom prst="line">
            <a:avLst/>
          </a:prstGeom>
          <a:noFill/>
          <a:ln w="12700">
            <a:solidFill>
              <a:srgbClr val="DBE5EE"/>
            </a:solidFill>
            <a:prstDash val="solid"/>
          </a:ln>
        </p:spPr>
      </p:sp>
      <p:sp>
        <p:nvSpPr>
          <p:cNvPr id="24" name="Party Microsoft 365"/>
          <p:cNvSpPr txBox="1"/>
          <p:nvPr/>
        </p:nvSpPr>
        <p:spPr>
          <a:xfrm>
            <a:off x="548640" y="4507992"/>
            <a:ext cx="1554480" cy="548640"/>
          </a:xfrm>
          <a:prstGeom prst="rect">
            <a:avLst/>
          </a:prstGeom>
          <a:noFill/>
          <a:ln/>
        </p:spPr>
        <p:txBody>
          <a:bodyPr wrap="square" lIns="0" tIns="0" rIns="0" bIns="0" rtlCol="0" anchor="ctr"/>
          <a:lstStyle/>
          <a:p>
            <a:pPr indent="0" marL="0">
              <a:buNone/>
            </a:pPr>
            <a:r>
              <a:rPr lang="en-US" sz="1600" b="1" dirty="0">
                <a:solidFill>
                  <a:schemeClr val="tx2"/>
                </a:solidFill>
              </a:rPr>
              <a:t>Microsoft 365</a:t>
            </a:r>
            <a:endParaRPr lang="en-US" sz="1600" dirty="0"/>
          </a:p>
        </p:txBody>
      </p:sp>
      <p:sp>
        <p:nvSpPr>
          <p:cNvPr id="25" name="Method Microsoft 365"/>
          <p:cNvSpPr txBox="1"/>
          <p:nvPr/>
        </p:nvSpPr>
        <p:spPr>
          <a:xfrm>
            <a:off x="2148840" y="4507992"/>
            <a:ext cx="3657600" cy="548640"/>
          </a:xfrm>
          <a:prstGeom prst="rect">
            <a:avLst/>
          </a:prstGeom>
          <a:noFill/>
          <a:ln/>
        </p:spPr>
        <p:txBody>
          <a:bodyPr wrap="square" lIns="0" tIns="0" rIns="0" bIns="0" rtlCol="0" anchor="ctr"/>
          <a:lstStyle/>
          <a:p>
            <a:pPr indent="0" marL="0">
              <a:buNone/>
            </a:pPr>
            <a:r>
              <a:rPr lang="en-US" sz="1350" dirty="0">
                <a:solidFill>
                  <a:srgbClr val="536476"/>
                </a:solidFill>
              </a:rPr>
              <a:t>Entra ID single sign-on, Exchange, SharePoint</a:t>
            </a:r>
            <a:endParaRPr lang="en-US" sz="1350" dirty="0"/>
          </a:p>
        </p:txBody>
      </p:sp>
      <p:sp>
        <p:nvSpPr>
          <p:cNvPr id="26" name="Lot tag Microsoft 365"/>
          <p:cNvSpPr/>
          <p:nvPr/>
        </p:nvSpPr>
        <p:spPr>
          <a:xfrm>
            <a:off x="5897880" y="4645152"/>
            <a:ext cx="640080" cy="274320"/>
          </a:xfrm>
          <a:prstGeom prst="roundRect">
            <a:avLst>
              <a:gd name="adj" fmla="val 40000"/>
            </a:avLst>
          </a:prstGeom>
          <a:solidFill>
            <a:schemeClr val="bg2"/>
          </a:solidFill>
          <a:ln w="12700">
            <a:solidFill>
              <a:schemeClr val="bg2"/>
            </a:solidFill>
            <a:prstDash val="solid"/>
          </a:ln>
        </p:spPr>
      </p:sp>
      <p:sp>
        <p:nvSpPr>
          <p:cNvPr id="27" name="Lot tag text Microsoft 365"/>
          <p:cNvSpPr txBox="1"/>
          <p:nvPr/>
        </p:nvSpPr>
        <p:spPr>
          <a:xfrm>
            <a:off x="5897880" y="4645152"/>
            <a:ext cx="640080" cy="274320"/>
          </a:xfrm>
          <a:prstGeom prst="rect">
            <a:avLst/>
          </a:prstGeom>
          <a:noFill/>
          <a:ln/>
        </p:spPr>
        <p:txBody>
          <a:bodyPr wrap="square" lIns="0" tIns="0" rIns="0" bIns="0" rtlCol="0" anchor="ctr"/>
          <a:lstStyle/>
          <a:p>
            <a:pPr algn="ctr" indent="0" marL="0">
              <a:buNone/>
            </a:pPr>
            <a:r>
              <a:rPr lang="en-US" sz="1100" b="1" dirty="0">
                <a:solidFill>
                  <a:schemeClr val="accent1"/>
                </a:solidFill>
              </a:rPr>
              <a:t>Lot 1</a:t>
            </a:r>
            <a:endParaRPr lang="en-US" sz="1100" dirty="0"/>
          </a:p>
        </p:txBody>
      </p:sp>
      <p:sp>
        <p:nvSpPr>
          <p:cNvPr id="28" name="Rule Microsoft 365"/>
          <p:cNvSpPr/>
          <p:nvPr/>
        </p:nvSpPr>
        <p:spPr>
          <a:xfrm>
            <a:off x="548640" y="5111496"/>
            <a:ext cx="5989320" cy="0"/>
          </a:xfrm>
          <a:prstGeom prst="line">
            <a:avLst/>
          </a:prstGeom>
          <a:noFill/>
          <a:ln w="12700">
            <a:solidFill>
              <a:srgbClr val="DBE5EE"/>
            </a:solidFill>
            <a:prstDash val="solid"/>
          </a:ln>
        </p:spPr>
      </p:sp>
      <p:sp>
        <p:nvSpPr>
          <p:cNvPr id="29" name="Party Market data"/>
          <p:cNvSpPr txBox="1"/>
          <p:nvPr/>
        </p:nvSpPr>
        <p:spPr>
          <a:xfrm>
            <a:off x="548640" y="5166360"/>
            <a:ext cx="1554480" cy="548640"/>
          </a:xfrm>
          <a:prstGeom prst="rect">
            <a:avLst/>
          </a:prstGeom>
          <a:noFill/>
          <a:ln/>
        </p:spPr>
        <p:txBody>
          <a:bodyPr wrap="square" lIns="0" tIns="0" rIns="0" bIns="0" rtlCol="0" anchor="ctr"/>
          <a:lstStyle/>
          <a:p>
            <a:pPr indent="0" marL="0">
              <a:buNone/>
            </a:pPr>
            <a:r>
              <a:rPr lang="en-US" sz="1600" b="1" dirty="0">
                <a:solidFill>
                  <a:schemeClr val="tx2"/>
                </a:solidFill>
              </a:rPr>
              <a:t>Market data</a:t>
            </a:r>
            <a:endParaRPr lang="en-US" sz="1600" dirty="0"/>
          </a:p>
        </p:txBody>
      </p:sp>
      <p:sp>
        <p:nvSpPr>
          <p:cNvPr id="30" name="Method Market data"/>
          <p:cNvSpPr txBox="1"/>
          <p:nvPr/>
        </p:nvSpPr>
        <p:spPr>
          <a:xfrm>
            <a:off x="2148840" y="5166360"/>
            <a:ext cx="3657600" cy="548640"/>
          </a:xfrm>
          <a:prstGeom prst="rect">
            <a:avLst/>
          </a:prstGeom>
          <a:noFill/>
          <a:ln/>
        </p:spPr>
        <p:txBody>
          <a:bodyPr wrap="square" lIns="0" tIns="0" rIns="0" bIns="0" rtlCol="0" anchor="ctr"/>
          <a:lstStyle/>
          <a:p>
            <a:pPr indent="0" marL="0">
              <a:buNone/>
            </a:pPr>
            <a:r>
              <a:rPr lang="en-US" sz="1350" dirty="0">
                <a:solidFill>
                  <a:srgbClr val="536476"/>
                </a:solidFill>
              </a:rPr>
              <a:t>Scheduled import of SOFR, FX rates and DSA</a:t>
            </a:r>
            <a:endParaRPr lang="en-US" sz="1350" dirty="0"/>
          </a:p>
        </p:txBody>
      </p:sp>
      <p:sp>
        <p:nvSpPr>
          <p:cNvPr id="31" name="Lot tag Market data"/>
          <p:cNvSpPr/>
          <p:nvPr/>
        </p:nvSpPr>
        <p:spPr>
          <a:xfrm>
            <a:off x="5897880" y="5303520"/>
            <a:ext cx="640080" cy="274320"/>
          </a:xfrm>
          <a:prstGeom prst="roundRect">
            <a:avLst>
              <a:gd name="adj" fmla="val 40000"/>
            </a:avLst>
          </a:prstGeom>
          <a:solidFill>
            <a:schemeClr val="bg2"/>
          </a:solidFill>
          <a:ln w="12700">
            <a:solidFill>
              <a:schemeClr val="bg2"/>
            </a:solidFill>
            <a:prstDash val="solid"/>
          </a:ln>
        </p:spPr>
      </p:sp>
      <p:sp>
        <p:nvSpPr>
          <p:cNvPr id="32" name="Lot tag text Market data"/>
          <p:cNvSpPr txBox="1"/>
          <p:nvPr/>
        </p:nvSpPr>
        <p:spPr>
          <a:xfrm>
            <a:off x="5897880" y="5303520"/>
            <a:ext cx="640080" cy="274320"/>
          </a:xfrm>
          <a:prstGeom prst="rect">
            <a:avLst/>
          </a:prstGeom>
          <a:noFill/>
          <a:ln/>
        </p:spPr>
        <p:txBody>
          <a:bodyPr wrap="square" lIns="0" tIns="0" rIns="0" bIns="0" rtlCol="0" anchor="ctr"/>
          <a:lstStyle/>
          <a:p>
            <a:pPr algn="ctr" indent="0" marL="0">
              <a:buNone/>
            </a:pPr>
            <a:r>
              <a:rPr lang="en-US" sz="1100" b="1" dirty="0">
                <a:solidFill>
                  <a:schemeClr val="accent1"/>
                </a:solidFill>
              </a:rPr>
              <a:t>Lot 2</a:t>
            </a:r>
            <a:endParaRPr lang="en-US" sz="1100" dirty="0"/>
          </a:p>
        </p:txBody>
      </p:sp>
      <p:sp>
        <p:nvSpPr>
          <p:cNvPr id="33" name="Rule Market data"/>
          <p:cNvSpPr/>
          <p:nvPr/>
        </p:nvSpPr>
        <p:spPr>
          <a:xfrm>
            <a:off x="548640" y="5769864"/>
            <a:ext cx="5989320" cy="0"/>
          </a:xfrm>
          <a:prstGeom prst="line">
            <a:avLst/>
          </a:prstGeom>
          <a:noFill/>
          <a:ln w="12700">
            <a:solidFill>
              <a:srgbClr val="DBE5EE"/>
            </a:solidFill>
            <a:prstDash val="solid"/>
          </a:ln>
        </p:spPr>
      </p:sp>
      <p:sp>
        <p:nvSpPr>
          <p:cNvPr id="34" name="MCB panel"/>
          <p:cNvSpPr/>
          <p:nvPr/>
        </p:nvSpPr>
        <p:spPr>
          <a:xfrm>
            <a:off x="6858000" y="1874520"/>
            <a:ext cx="4754880" cy="4069080"/>
          </a:xfrm>
          <a:prstGeom prst="roundRect">
            <a:avLst>
              <a:gd name="adj" fmla="val 2697"/>
            </a:avLst>
          </a:prstGeom>
          <a:solidFill>
            <a:schemeClr val="bg2"/>
          </a:solidFill>
          <a:ln w="12700">
            <a:solidFill>
              <a:schemeClr val="bg2"/>
            </a:solidFill>
            <a:prstDash val="solid"/>
          </a:ln>
        </p:spPr>
      </p:sp>
      <p:sp>
        <p:nvSpPr>
          <p:cNvPr id="35" name="MCB title"/>
          <p:cNvSpPr txBox="1"/>
          <p:nvPr/>
        </p:nvSpPr>
        <p:spPr>
          <a:xfrm>
            <a:off x="7086600" y="2011680"/>
            <a:ext cx="4389120" cy="411480"/>
          </a:xfrm>
          <a:prstGeom prst="rect">
            <a:avLst/>
          </a:prstGeom>
          <a:noFill/>
          <a:ln/>
        </p:spPr>
        <p:txBody>
          <a:bodyPr wrap="square" lIns="0" tIns="0" rIns="0" bIns="0" rtlCol="0" anchor="t"/>
          <a:lstStyle/>
          <a:p>
            <a:pPr indent="0" marL="0">
              <a:buNone/>
            </a:pPr>
            <a:r>
              <a:rPr lang="en-US" sz="1800" b="1" dirty="0">
                <a:solidFill>
                  <a:schemeClr val="tx2"/>
                </a:solidFill>
              </a:rPr>
              <a:t>MCB: two ways to connect, same controls</a:t>
            </a:r>
            <a:endParaRPr lang="en-US" sz="1800" dirty="0"/>
          </a:p>
        </p:txBody>
      </p:sp>
      <p:sp>
        <p:nvSpPr>
          <p:cNvPr id="36" name="Option 1"/>
          <p:cNvSpPr/>
          <p:nvPr/>
        </p:nvSpPr>
        <p:spPr>
          <a:xfrm>
            <a:off x="7086600" y="2560320"/>
            <a:ext cx="4297680" cy="1207008"/>
          </a:xfrm>
          <a:prstGeom prst="roundRect">
            <a:avLst>
              <a:gd name="adj" fmla="val 9091"/>
            </a:avLst>
          </a:prstGeom>
          <a:solidFill>
            <a:schemeClr val="bg1"/>
          </a:solidFill>
          <a:ln w="12700">
            <a:solidFill>
              <a:schemeClr val="bg1"/>
            </a:solidFill>
            <a:prstDash val="solid"/>
          </a:ln>
        </p:spPr>
      </p:sp>
      <p:sp>
        <p:nvSpPr>
          <p:cNvPr id="37" name="Option text 1"/>
          <p:cNvSpPr txBox="1"/>
          <p:nvPr/>
        </p:nvSpPr>
        <p:spPr>
          <a:xfrm>
            <a:off x="7269480" y="2670048"/>
            <a:ext cx="3977640" cy="1005840"/>
          </a:xfrm>
          <a:prstGeom prst="rect">
            <a:avLst/>
          </a:prstGeom>
          <a:noFill/>
          <a:ln/>
        </p:spPr>
        <p:txBody>
          <a:bodyPr wrap="square" lIns="0" tIns="0" rIns="0" bIns="0" rtlCol="0" anchor="t"/>
          <a:lstStyle/>
          <a:p>
            <a:pPr indent="0" marL="0">
              <a:buNone/>
            </a:pPr>
            <a:r>
              <a:rPr lang="en-US" sz="1600" b="1" dirty="0">
                <a:solidFill>
                  <a:schemeClr val="accent1"/>
                </a:solidFill>
              </a:rPr>
              <a:t>Option 1 · Host-to-host</a:t>
            </a:r>
            <a:endParaRPr lang="en-US" sz="1500" dirty="0"/>
          </a:p>
          <a:p>
            <a:pPr indent="0" marL="0">
              <a:buNone/>
            </a:pPr>
            <a:r>
              <a:rPr lang="en-US" sz="1400" dirty="0">
                <a:solidFill>
                  <a:srgbClr val="536476"/>
                </a:solidFill>
              </a:rPr>
              <a:t>Statements (camt.053 or MT940) and confirmations arrive automatically, if MCB offers it.</a:t>
            </a:r>
            <a:endParaRPr lang="en-US" sz="1500" dirty="0"/>
          </a:p>
        </p:txBody>
      </p:sp>
      <p:sp>
        <p:nvSpPr>
          <p:cNvPr id="38" name="Option 2"/>
          <p:cNvSpPr/>
          <p:nvPr/>
        </p:nvSpPr>
        <p:spPr>
          <a:xfrm>
            <a:off x="7086600" y="3931920"/>
            <a:ext cx="4297680" cy="1207008"/>
          </a:xfrm>
          <a:prstGeom prst="roundRect">
            <a:avLst>
              <a:gd name="adj" fmla="val 9091"/>
            </a:avLst>
          </a:prstGeom>
          <a:solidFill>
            <a:schemeClr val="bg1"/>
          </a:solidFill>
          <a:ln w="12700">
            <a:solidFill>
              <a:schemeClr val="bg1"/>
            </a:solidFill>
            <a:prstDash val="solid"/>
          </a:ln>
        </p:spPr>
      </p:sp>
      <p:sp>
        <p:nvSpPr>
          <p:cNvPr id="39" name="Option text 2"/>
          <p:cNvSpPr txBox="1"/>
          <p:nvPr/>
        </p:nvSpPr>
        <p:spPr>
          <a:xfrm>
            <a:off x="7269480" y="4041648"/>
            <a:ext cx="3977640" cy="1005840"/>
          </a:xfrm>
          <a:prstGeom prst="rect">
            <a:avLst/>
          </a:prstGeom>
          <a:noFill/>
          <a:ln/>
        </p:spPr>
        <p:txBody>
          <a:bodyPr wrap="square" lIns="0" tIns="0" rIns="0" bIns="0" rtlCol="0" anchor="t"/>
          <a:lstStyle/>
          <a:p>
            <a:pPr indent="0" marL="0">
              <a:buNone/>
            </a:pPr>
            <a:r>
              <a:rPr lang="en-US" sz="1600" b="1" dirty="0">
                <a:solidFill>
                  <a:schemeClr val="accent1"/>
                </a:solidFill>
              </a:rPr>
              <a:t>Option 2 · Secure upload, ready on day one</a:t>
            </a:r>
            <a:endParaRPr lang="en-US" sz="1500" dirty="0"/>
          </a:p>
          <a:p>
            <a:pPr indent="0" marL="0">
              <a:buNone/>
            </a:pPr>
            <a:r>
              <a:rPr lang="en-US" sz="1400" dirty="0">
                <a:solidFill>
                  <a:srgbClr val="536476"/>
                </a:solidFill>
              </a:rPr>
              <a:t>The HFO uploads the daily statement from MCB online banking; the system matches every line.</a:t>
            </a:r>
            <a:endParaRPr lang="en-US" sz="1500" dirty="0"/>
          </a:p>
        </p:txBody>
      </p:sp>
      <p:sp>
        <p:nvSpPr>
          <p:cNvPr id="40" name="MCB refs"/>
          <p:cNvSpPr txBox="1"/>
          <p:nvPr/>
        </p:nvSpPr>
        <p:spPr>
          <a:xfrm>
            <a:off x="7086600" y="5349240"/>
            <a:ext cx="4343400" cy="457200"/>
          </a:xfrm>
          <a:prstGeom prst="rect">
            <a:avLst/>
          </a:prstGeom>
          <a:noFill/>
          <a:ln/>
        </p:spPr>
        <p:txBody>
          <a:bodyPr wrap="square" lIns="0" tIns="0" rIns="0" bIns="0" rtlCol="0" anchor="t"/>
          <a:lstStyle/>
          <a:p>
            <a:pPr indent="0" marL="0">
              <a:buNone/>
            </a:pPr>
            <a:r>
              <a:rPr lang="en-US" sz="1200" dirty="0">
                <a:solidFill>
                  <a:srgbClr val="536476"/>
                </a:solidFill>
              </a:rPr>
              <a:t>Formats required: §7.2, p.16 · MCB feeds are FSA's dependency: App. G, p.29</a:t>
            </a:r>
            <a:endParaRPr lang="en-US" sz="12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1064240" cy="320040"/>
          </a:xfrm>
          <a:prstGeom prst="rect">
            <a:avLst/>
          </a:prstGeom>
          <a:noFill/>
          <a:ln/>
        </p:spPr>
        <p:txBody>
          <a:bodyPr wrap="square" lIns="0" tIns="0" rIns="0" bIns="0" rtlCol="0"/>
          <a:lstStyle/>
          <a:p>
            <a:pPr indent="0" marL="0">
              <a:buNone/>
            </a:pPr>
            <a:r>
              <a:rPr lang="en-US" sz="1300" b="1" spc="200" kern="0" dirty="0">
                <a:solidFill>
                  <a:schemeClr val="accent2"/>
                </a:solidFill>
              </a:rPr>
              <a:t>SECURITY AND CONTINUITY</a:t>
            </a:r>
            <a:endParaRPr lang="en-US" sz="1300" dirty="0"/>
          </a:p>
        </p:txBody>
      </p:sp>
      <p:sp>
        <p:nvSpPr>
          <p:cNvPr id="3" name="Text 0"/>
          <p:cNvSpPr/>
          <p:nvPr>
            <p:ph idx="101" type="title" hasCustomPrompt="1"/>
          </p:nvPr>
        </p:nvSpPr>
        <p:spPr>
          <a:xfrm>
            <a:off x="548640" y="713232"/>
            <a:ext cx="11064240" cy="1051560"/>
          </a:xfrm>
          <a:prstGeom prst="rect">
            <a:avLst/>
          </a:prstGeom>
          <a:noFill/>
          <a:ln/>
        </p:spPr>
        <p:txBody>
          <a:bodyPr wrap="square" lIns="0" tIns="0" rIns="0" bIns="0" rtlCol="0" anchor="t"/>
          <a:lstStyle/>
          <a:p>
            <a:pPr algn="l" indent="0" marL="0">
              <a:buNone/>
            </a:pPr>
            <a:r>
              <a:rPr lang="en-US" sz="3600" b="1" dirty="0">
                <a:solidFill>
                  <a:schemeClr val="tx2"/>
                </a:solidFill>
              </a:rPr>
              <a:t>Every section 7.3 requirement met in Lot 1</a:t>
            </a:r>
            <a:endParaRPr lang="en-US" sz="3600" dirty="0"/>
          </a:p>
        </p:txBody>
      </p:sp>
      <p:sp>
        <p:nvSpPr>
          <p:cNvPr id="4" name="Tile 1"/>
          <p:cNvSpPr/>
          <p:nvPr/>
        </p:nvSpPr>
        <p:spPr>
          <a:xfrm>
            <a:off x="548640" y="1874520"/>
            <a:ext cx="3566160" cy="1463040"/>
          </a:xfrm>
          <a:prstGeom prst="roundRect">
            <a:avLst>
              <a:gd name="adj" fmla="val 7500"/>
            </a:avLst>
          </a:prstGeom>
          <a:solidFill>
            <a:srgbClr val="F5F9FC"/>
          </a:solidFill>
          <a:ln w="12700">
            <a:solidFill>
              <a:srgbClr val="F5F9FC"/>
            </a:solidFill>
            <a:prstDash val="solid"/>
          </a:ln>
        </p:spPr>
      </p:sp>
      <p:sp>
        <p:nvSpPr>
          <p:cNvPr id="5" name="Tile text 1"/>
          <p:cNvSpPr txBox="1"/>
          <p:nvPr/>
        </p:nvSpPr>
        <p:spPr>
          <a:xfrm>
            <a:off x="777240" y="2057400"/>
            <a:ext cx="3154680" cy="1143000"/>
          </a:xfrm>
          <a:prstGeom prst="rect">
            <a:avLst/>
          </a:prstGeom>
          <a:noFill/>
          <a:ln/>
        </p:spPr>
        <p:txBody>
          <a:bodyPr wrap="square" lIns="0" tIns="0" rIns="0" bIns="0" rtlCol="0" anchor="t"/>
          <a:lstStyle/>
          <a:p>
            <a:pPr indent="0" marL="0">
              <a:spcAft>
                <a:spcPts val="400"/>
              </a:spcAft>
              <a:buNone/>
            </a:pPr>
            <a:r>
              <a:rPr lang="en-US" sz="1800" b="1" dirty="0">
                <a:solidFill>
                  <a:schemeClr val="tx2"/>
                </a:solidFill>
              </a:rPr>
              <a:t>Single sign-on and MFA</a:t>
            </a:r>
            <a:endParaRPr lang="en-US" sz="1500" dirty="0"/>
          </a:p>
          <a:p>
            <a:pPr indent="0" marL="0">
              <a:spcAft>
                <a:spcPts val="400"/>
              </a:spcAft>
              <a:buNone/>
            </a:pPr>
            <a:r>
              <a:rPr lang="en-US" sz="1450" dirty="0">
                <a:solidFill>
                  <a:srgbClr val="536476"/>
                </a:solidFill>
              </a:rPr>
              <a:t>Through FSA's Entra ID; step-up MFA on every payment signature</a:t>
            </a:r>
            <a:endParaRPr lang="en-US" sz="1500" dirty="0"/>
          </a:p>
        </p:txBody>
      </p:sp>
      <p:sp>
        <p:nvSpPr>
          <p:cNvPr id="6" name="Tile 2"/>
          <p:cNvSpPr/>
          <p:nvPr/>
        </p:nvSpPr>
        <p:spPr>
          <a:xfrm>
            <a:off x="4297680" y="1874520"/>
            <a:ext cx="3566160" cy="1463040"/>
          </a:xfrm>
          <a:prstGeom prst="roundRect">
            <a:avLst>
              <a:gd name="adj" fmla="val 7500"/>
            </a:avLst>
          </a:prstGeom>
          <a:solidFill>
            <a:srgbClr val="F5F9FC"/>
          </a:solidFill>
          <a:ln w="12700">
            <a:solidFill>
              <a:srgbClr val="F5F9FC"/>
            </a:solidFill>
            <a:prstDash val="solid"/>
          </a:ln>
        </p:spPr>
      </p:sp>
      <p:sp>
        <p:nvSpPr>
          <p:cNvPr id="7" name="Tile text 2"/>
          <p:cNvSpPr txBox="1"/>
          <p:nvPr/>
        </p:nvSpPr>
        <p:spPr>
          <a:xfrm>
            <a:off x="4526280" y="2057400"/>
            <a:ext cx="3154680" cy="1143000"/>
          </a:xfrm>
          <a:prstGeom prst="rect">
            <a:avLst/>
          </a:prstGeom>
          <a:noFill/>
          <a:ln/>
        </p:spPr>
        <p:txBody>
          <a:bodyPr wrap="square" lIns="0" tIns="0" rIns="0" bIns="0" rtlCol="0" anchor="t"/>
          <a:lstStyle/>
          <a:p>
            <a:pPr indent="0" marL="0">
              <a:spcAft>
                <a:spcPts val="400"/>
              </a:spcAft>
              <a:buNone/>
            </a:pPr>
            <a:r>
              <a:rPr lang="en-US" sz="1800" b="1" dirty="0">
                <a:solidFill>
                  <a:schemeClr val="tx2"/>
                </a:solidFill>
              </a:rPr>
              <a:t>Segregation of duties</a:t>
            </a:r>
            <a:endParaRPr lang="en-US" sz="1500" dirty="0"/>
          </a:p>
          <a:p>
            <a:pPr indent="0" marL="0">
              <a:spcAft>
                <a:spcPts val="400"/>
              </a:spcAft>
              <a:buNone/>
            </a:pPr>
            <a:r>
              <a:rPr lang="en-US" sz="1450" dirty="0">
                <a:solidFill>
                  <a:srgbClr val="536476"/>
                </a:solidFill>
              </a:rPr>
              <a:t>Enforced by the approvals engine on every item</a:t>
            </a:r>
            <a:endParaRPr lang="en-US" sz="1500" dirty="0"/>
          </a:p>
        </p:txBody>
      </p:sp>
      <p:sp>
        <p:nvSpPr>
          <p:cNvPr id="8" name="Tile 3"/>
          <p:cNvSpPr/>
          <p:nvPr/>
        </p:nvSpPr>
        <p:spPr>
          <a:xfrm>
            <a:off x="8046720" y="1874520"/>
            <a:ext cx="3566160" cy="1463040"/>
          </a:xfrm>
          <a:prstGeom prst="roundRect">
            <a:avLst>
              <a:gd name="adj" fmla="val 7500"/>
            </a:avLst>
          </a:prstGeom>
          <a:solidFill>
            <a:srgbClr val="F5F9FC"/>
          </a:solidFill>
          <a:ln w="12700">
            <a:solidFill>
              <a:srgbClr val="F5F9FC"/>
            </a:solidFill>
            <a:prstDash val="solid"/>
          </a:ln>
        </p:spPr>
      </p:sp>
      <p:sp>
        <p:nvSpPr>
          <p:cNvPr id="9" name="Tile text 3"/>
          <p:cNvSpPr txBox="1"/>
          <p:nvPr/>
        </p:nvSpPr>
        <p:spPr>
          <a:xfrm>
            <a:off x="8275320" y="2057400"/>
            <a:ext cx="3154680" cy="1143000"/>
          </a:xfrm>
          <a:prstGeom prst="rect">
            <a:avLst/>
          </a:prstGeom>
          <a:noFill/>
          <a:ln/>
        </p:spPr>
        <p:txBody>
          <a:bodyPr wrap="square" lIns="0" tIns="0" rIns="0" bIns="0" rtlCol="0" anchor="t"/>
          <a:lstStyle/>
          <a:p>
            <a:pPr indent="0" marL="0">
              <a:spcAft>
                <a:spcPts val="400"/>
              </a:spcAft>
              <a:buNone/>
            </a:pPr>
            <a:r>
              <a:rPr lang="en-US" sz="1800" b="1" dirty="0">
                <a:solidFill>
                  <a:schemeClr val="tx2"/>
                </a:solidFill>
              </a:rPr>
              <a:t>Encryption</a:t>
            </a:r>
            <a:endParaRPr lang="en-US" sz="1500" dirty="0"/>
          </a:p>
          <a:p>
            <a:pPr indent="0" marL="0">
              <a:spcAft>
                <a:spcPts val="400"/>
              </a:spcAft>
              <a:buNone/>
            </a:pPr>
            <a:r>
              <a:rPr lang="en-US" sz="1450" dirty="0">
                <a:solidFill>
                  <a:srgbClr val="536476"/>
                </a:solidFill>
              </a:rPr>
              <a:t>TLS 1.2/1.3 in transit; AES-256 at rest, including backups</a:t>
            </a:r>
            <a:endParaRPr lang="en-US" sz="1500" dirty="0"/>
          </a:p>
        </p:txBody>
      </p:sp>
      <p:sp>
        <p:nvSpPr>
          <p:cNvPr id="10" name="Tile 4"/>
          <p:cNvSpPr/>
          <p:nvPr/>
        </p:nvSpPr>
        <p:spPr>
          <a:xfrm>
            <a:off x="548640" y="3520440"/>
            <a:ext cx="3566160" cy="1463040"/>
          </a:xfrm>
          <a:prstGeom prst="roundRect">
            <a:avLst>
              <a:gd name="adj" fmla="val 7500"/>
            </a:avLst>
          </a:prstGeom>
          <a:solidFill>
            <a:srgbClr val="F5F9FC"/>
          </a:solidFill>
          <a:ln w="12700">
            <a:solidFill>
              <a:srgbClr val="F5F9FC"/>
            </a:solidFill>
            <a:prstDash val="solid"/>
          </a:ln>
        </p:spPr>
      </p:sp>
      <p:sp>
        <p:nvSpPr>
          <p:cNvPr id="11" name="Tile text 4"/>
          <p:cNvSpPr txBox="1"/>
          <p:nvPr/>
        </p:nvSpPr>
        <p:spPr>
          <a:xfrm>
            <a:off x="777240" y="3703320"/>
            <a:ext cx="3154680" cy="1143000"/>
          </a:xfrm>
          <a:prstGeom prst="rect">
            <a:avLst/>
          </a:prstGeom>
          <a:noFill/>
          <a:ln/>
        </p:spPr>
        <p:txBody>
          <a:bodyPr wrap="square" lIns="0" tIns="0" rIns="0" bIns="0" rtlCol="0" anchor="t"/>
          <a:lstStyle/>
          <a:p>
            <a:pPr indent="0" marL="0">
              <a:spcAft>
                <a:spcPts val="400"/>
              </a:spcAft>
              <a:buNone/>
            </a:pPr>
            <a:r>
              <a:rPr lang="en-US" sz="1800" b="1" dirty="0">
                <a:solidFill>
                  <a:schemeClr val="tx2"/>
                </a:solidFill>
              </a:rPr>
              <a:t>Audit trail</a:t>
            </a:r>
            <a:endParaRPr lang="en-US" sz="1500" dirty="0"/>
          </a:p>
          <a:p>
            <a:pPr indent="0" marL="0">
              <a:spcAft>
                <a:spcPts val="400"/>
              </a:spcAft>
              <a:buNone/>
            </a:pPr>
            <a:r>
              <a:rPr lang="en-US" sz="1450" dirty="0">
                <a:solidFill>
                  <a:srgbClr val="536476"/>
                </a:solidFill>
              </a:rPr>
              <a:t>Every change, approval and export logged, append-only</a:t>
            </a:r>
            <a:endParaRPr lang="en-US" sz="1500" dirty="0"/>
          </a:p>
        </p:txBody>
      </p:sp>
      <p:sp>
        <p:nvSpPr>
          <p:cNvPr id="12" name="Tile 5"/>
          <p:cNvSpPr/>
          <p:nvPr/>
        </p:nvSpPr>
        <p:spPr>
          <a:xfrm>
            <a:off x="4297680" y="3520440"/>
            <a:ext cx="3566160" cy="1463040"/>
          </a:xfrm>
          <a:prstGeom prst="roundRect">
            <a:avLst>
              <a:gd name="adj" fmla="val 7500"/>
            </a:avLst>
          </a:prstGeom>
          <a:solidFill>
            <a:srgbClr val="F5F9FC"/>
          </a:solidFill>
          <a:ln w="12700">
            <a:solidFill>
              <a:srgbClr val="F5F9FC"/>
            </a:solidFill>
            <a:prstDash val="solid"/>
          </a:ln>
        </p:spPr>
      </p:sp>
      <p:sp>
        <p:nvSpPr>
          <p:cNvPr id="13" name="Tile text 5"/>
          <p:cNvSpPr txBox="1"/>
          <p:nvPr/>
        </p:nvSpPr>
        <p:spPr>
          <a:xfrm>
            <a:off x="4526280" y="3703320"/>
            <a:ext cx="3154680" cy="1143000"/>
          </a:xfrm>
          <a:prstGeom prst="rect">
            <a:avLst/>
          </a:prstGeom>
          <a:noFill/>
          <a:ln/>
        </p:spPr>
        <p:txBody>
          <a:bodyPr wrap="square" lIns="0" tIns="0" rIns="0" bIns="0" rtlCol="0" anchor="t"/>
          <a:lstStyle/>
          <a:p>
            <a:pPr indent="0" marL="0">
              <a:spcAft>
                <a:spcPts val="400"/>
              </a:spcAft>
              <a:buNone/>
            </a:pPr>
            <a:r>
              <a:rPr lang="en-US" sz="1800" b="1" dirty="0">
                <a:solidFill>
                  <a:schemeClr val="tx2"/>
                </a:solidFill>
              </a:rPr>
              <a:t>Continuity</a:t>
            </a:r>
            <a:endParaRPr lang="en-US" sz="1500" dirty="0"/>
          </a:p>
          <a:p>
            <a:pPr indent="0" marL="0">
              <a:spcAft>
                <a:spcPts val="400"/>
              </a:spcAft>
              <a:buNone/>
            </a:pPr>
            <a:r>
              <a:rPr lang="en-US" sz="1450" dirty="0">
                <a:solidFill>
                  <a:srgbClr val="536476"/>
                </a:solidFill>
              </a:rPr>
              <a:t>Multi-zone live; daily backups at a second provider; RPO 24 h</a:t>
            </a:r>
            <a:endParaRPr lang="en-US" sz="1500" dirty="0"/>
          </a:p>
        </p:txBody>
      </p:sp>
      <p:sp>
        <p:nvSpPr>
          <p:cNvPr id="14" name="Tile 6"/>
          <p:cNvSpPr/>
          <p:nvPr/>
        </p:nvSpPr>
        <p:spPr>
          <a:xfrm>
            <a:off x="8046720" y="3520440"/>
            <a:ext cx="3566160" cy="1463040"/>
          </a:xfrm>
          <a:prstGeom prst="roundRect">
            <a:avLst>
              <a:gd name="adj" fmla="val 7500"/>
            </a:avLst>
          </a:prstGeom>
          <a:solidFill>
            <a:srgbClr val="F5F9FC"/>
          </a:solidFill>
          <a:ln w="12700">
            <a:solidFill>
              <a:srgbClr val="F5F9FC"/>
            </a:solidFill>
            <a:prstDash val="solid"/>
          </a:ln>
        </p:spPr>
      </p:sp>
      <p:sp>
        <p:nvSpPr>
          <p:cNvPr id="15" name="Tile text 6"/>
          <p:cNvSpPr txBox="1"/>
          <p:nvPr/>
        </p:nvSpPr>
        <p:spPr>
          <a:xfrm>
            <a:off x="8275320" y="3703320"/>
            <a:ext cx="3154680" cy="1143000"/>
          </a:xfrm>
          <a:prstGeom prst="rect">
            <a:avLst/>
          </a:prstGeom>
          <a:noFill/>
          <a:ln/>
        </p:spPr>
        <p:txBody>
          <a:bodyPr wrap="square" lIns="0" tIns="0" rIns="0" bIns="0" rtlCol="0" anchor="t"/>
          <a:lstStyle/>
          <a:p>
            <a:pPr indent="0" marL="0">
              <a:spcAft>
                <a:spcPts val="400"/>
              </a:spcAft>
              <a:buNone/>
            </a:pPr>
            <a:r>
              <a:rPr lang="en-US" sz="1800" b="1" dirty="0">
                <a:solidFill>
                  <a:schemeClr val="tx2"/>
                </a:solidFill>
              </a:rPr>
              <a:t>Independent penetration test</a:t>
            </a:r>
            <a:endParaRPr lang="en-US" sz="1500" dirty="0"/>
          </a:p>
          <a:p>
            <a:pPr indent="0" marL="0">
              <a:spcAft>
                <a:spcPts val="400"/>
              </a:spcAft>
              <a:buNone/>
            </a:pPr>
            <a:r>
              <a:rPr lang="en-US" sz="1450" dirty="0">
                <a:solidFill>
                  <a:srgbClr val="536476"/>
                </a:solidFill>
              </a:rPr>
              <a:t>Regional certified firm, before go-live and every year</a:t>
            </a:r>
            <a:endParaRPr lang="en-US" sz="1500" dirty="0"/>
          </a:p>
        </p:txBody>
      </p:sp>
      <p:sp>
        <p:nvSpPr>
          <p:cNvPr id="16" name="Band"/>
          <p:cNvSpPr/>
          <p:nvPr/>
        </p:nvSpPr>
        <p:spPr>
          <a:xfrm>
            <a:off x="548640" y="5349240"/>
            <a:ext cx="11064240" cy="731520"/>
          </a:xfrm>
          <a:prstGeom prst="roundRect">
            <a:avLst>
              <a:gd name="adj" fmla="val 15000"/>
            </a:avLst>
          </a:prstGeom>
          <a:solidFill>
            <a:schemeClr val="bg2"/>
          </a:solidFill>
          <a:ln w="12700">
            <a:solidFill>
              <a:schemeClr val="bg2"/>
            </a:solidFill>
            <a:prstDash val="solid"/>
          </a:ln>
        </p:spPr>
      </p:sp>
      <p:sp>
        <p:nvSpPr>
          <p:cNvPr id="17" name="Band text"/>
          <p:cNvSpPr txBox="1"/>
          <p:nvPr/>
        </p:nvSpPr>
        <p:spPr>
          <a:xfrm>
            <a:off x="777240" y="5349240"/>
            <a:ext cx="10607040" cy="731520"/>
          </a:xfrm>
          <a:prstGeom prst="rect">
            <a:avLst/>
          </a:prstGeom>
          <a:noFill/>
          <a:ln/>
        </p:spPr>
        <p:txBody>
          <a:bodyPr wrap="square" lIns="0" tIns="0" rIns="0" bIns="0" rtlCol="0" anchor="ctr"/>
          <a:lstStyle/>
          <a:p>
            <a:pPr indent="0" marL="0">
              <a:buNone/>
            </a:pPr>
            <a:r>
              <a:rPr lang="en-US" sz="1600" dirty="0">
                <a:solidFill>
                  <a:schemeClr val="tx2"/>
                </a:solidFill>
              </a:rPr>
              <a:t>≥ 99.9% availability a month, monitored 24/7. Verified before go-live by the acceptance tests, a restore test and the penetration test.</a:t>
            </a:r>
            <a:endParaRPr lang="en-US" sz="16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1064240" cy="320040"/>
          </a:xfrm>
          <a:prstGeom prst="rect">
            <a:avLst/>
          </a:prstGeom>
          <a:noFill/>
          <a:ln/>
        </p:spPr>
        <p:txBody>
          <a:bodyPr wrap="square" lIns="0" tIns="0" rIns="0" bIns="0" rtlCol="0"/>
          <a:lstStyle/>
          <a:p>
            <a:pPr indent="0" marL="0">
              <a:buNone/>
            </a:pPr>
            <a:r>
              <a:rPr lang="en-US" sz="1300" b="1" spc="200" kern="0" dirty="0">
                <a:solidFill>
                  <a:schemeClr val="accent2"/>
                </a:solidFill>
              </a:rPr>
              <a:t>DELIVERY PLAN</a:t>
            </a:r>
            <a:endParaRPr lang="en-US" sz="1300" dirty="0"/>
          </a:p>
        </p:txBody>
      </p:sp>
      <p:sp>
        <p:nvSpPr>
          <p:cNvPr id="3" name="Text 0"/>
          <p:cNvSpPr/>
          <p:nvPr>
            <p:ph idx="101" type="title" hasCustomPrompt="1"/>
          </p:nvPr>
        </p:nvSpPr>
        <p:spPr>
          <a:xfrm>
            <a:off x="548640" y="713232"/>
            <a:ext cx="11064240" cy="1051560"/>
          </a:xfrm>
          <a:prstGeom prst="rect">
            <a:avLst/>
          </a:prstGeom>
          <a:noFill/>
          <a:ln/>
        </p:spPr>
        <p:txBody>
          <a:bodyPr wrap="square" lIns="0" tIns="0" rIns="0" bIns="0" rtlCol="0" anchor="t"/>
          <a:lstStyle/>
          <a:p>
            <a:pPr algn="l" indent="0" marL="0">
              <a:buNone/>
            </a:pPr>
            <a:r>
              <a:rPr lang="en-US" sz="3600" b="1" dirty="0">
                <a:solidFill>
                  <a:schemeClr val="tx2"/>
                </a:solidFill>
              </a:rPr>
              <a:t>Release 1 live 5 April 2027, all lots by September</a:t>
            </a:r>
            <a:endParaRPr lang="en-US" sz="3600" dirty="0"/>
          </a:p>
        </p:txBody>
      </p:sp>
      <p:sp>
        <p:nvSpPr>
          <p:cNvPr id="4" name="Grid Nov"/>
          <p:cNvSpPr/>
          <p:nvPr/>
        </p:nvSpPr>
        <p:spPr>
          <a:xfrm>
            <a:off x="2011680" y="2148840"/>
            <a:ext cx="0" cy="2743200"/>
          </a:xfrm>
          <a:prstGeom prst="line">
            <a:avLst/>
          </a:prstGeom>
          <a:noFill/>
          <a:ln w="9525">
            <a:solidFill>
              <a:srgbClr val="DBE5EE"/>
            </a:solidFill>
            <a:prstDash val="solid"/>
          </a:ln>
        </p:spPr>
      </p:sp>
      <p:sp>
        <p:nvSpPr>
          <p:cNvPr id="5" name="Month Nov"/>
          <p:cNvSpPr txBox="1"/>
          <p:nvPr/>
        </p:nvSpPr>
        <p:spPr>
          <a:xfrm>
            <a:off x="2048256" y="1828800"/>
            <a:ext cx="914400" cy="274320"/>
          </a:xfrm>
          <a:prstGeom prst="rect">
            <a:avLst/>
          </a:prstGeom>
          <a:noFill/>
          <a:ln/>
        </p:spPr>
        <p:txBody>
          <a:bodyPr wrap="square" lIns="0" tIns="0" rIns="0" bIns="0" rtlCol="0" anchor="t"/>
          <a:lstStyle/>
          <a:p>
            <a:pPr indent="0" marL="0">
              <a:buNone/>
            </a:pPr>
            <a:r>
              <a:rPr lang="en-US" sz="1100" dirty="0">
                <a:solidFill>
                  <a:srgbClr val="536476"/>
                </a:solidFill>
              </a:rPr>
              <a:t>Nov 2026</a:t>
            </a:r>
            <a:endParaRPr lang="en-US" sz="1100" dirty="0"/>
          </a:p>
        </p:txBody>
      </p:sp>
      <p:sp>
        <p:nvSpPr>
          <p:cNvPr id="6" name="Grid Dec"/>
          <p:cNvSpPr/>
          <p:nvPr/>
        </p:nvSpPr>
        <p:spPr>
          <a:xfrm>
            <a:off x="2831487" y="2148840"/>
            <a:ext cx="0" cy="2743200"/>
          </a:xfrm>
          <a:prstGeom prst="line">
            <a:avLst/>
          </a:prstGeom>
          <a:noFill/>
          <a:ln w="9525">
            <a:solidFill>
              <a:srgbClr val="DBE5EE"/>
            </a:solidFill>
            <a:prstDash val="solid"/>
          </a:ln>
        </p:spPr>
      </p:sp>
      <p:sp>
        <p:nvSpPr>
          <p:cNvPr id="7" name="Month Dec"/>
          <p:cNvSpPr txBox="1"/>
          <p:nvPr/>
        </p:nvSpPr>
        <p:spPr>
          <a:xfrm>
            <a:off x="2868063" y="1828800"/>
            <a:ext cx="914400" cy="274320"/>
          </a:xfrm>
          <a:prstGeom prst="rect">
            <a:avLst/>
          </a:prstGeom>
          <a:noFill/>
          <a:ln/>
        </p:spPr>
        <p:txBody>
          <a:bodyPr wrap="square" lIns="0" tIns="0" rIns="0" bIns="0" rtlCol="0" anchor="t"/>
          <a:lstStyle/>
          <a:p>
            <a:pPr indent="0" marL="0">
              <a:buNone/>
            </a:pPr>
            <a:r>
              <a:rPr lang="en-US" sz="1100" dirty="0">
                <a:solidFill>
                  <a:srgbClr val="536476"/>
                </a:solidFill>
              </a:rPr>
              <a:t>Dec</a:t>
            </a:r>
            <a:endParaRPr lang="en-US" sz="1100" dirty="0"/>
          </a:p>
        </p:txBody>
      </p:sp>
      <p:sp>
        <p:nvSpPr>
          <p:cNvPr id="8" name="Grid Jan"/>
          <p:cNvSpPr/>
          <p:nvPr/>
        </p:nvSpPr>
        <p:spPr>
          <a:xfrm>
            <a:off x="3678621" y="2148840"/>
            <a:ext cx="0" cy="2743200"/>
          </a:xfrm>
          <a:prstGeom prst="line">
            <a:avLst/>
          </a:prstGeom>
          <a:noFill/>
          <a:ln w="9525">
            <a:solidFill>
              <a:srgbClr val="DBE5EE"/>
            </a:solidFill>
            <a:prstDash val="solid"/>
          </a:ln>
        </p:spPr>
      </p:sp>
      <p:sp>
        <p:nvSpPr>
          <p:cNvPr id="9" name="Month Jan"/>
          <p:cNvSpPr txBox="1"/>
          <p:nvPr/>
        </p:nvSpPr>
        <p:spPr>
          <a:xfrm>
            <a:off x="3715197" y="1828800"/>
            <a:ext cx="914400" cy="274320"/>
          </a:xfrm>
          <a:prstGeom prst="rect">
            <a:avLst/>
          </a:prstGeom>
          <a:noFill/>
          <a:ln/>
        </p:spPr>
        <p:txBody>
          <a:bodyPr wrap="square" lIns="0" tIns="0" rIns="0" bIns="0" rtlCol="0" anchor="t"/>
          <a:lstStyle/>
          <a:p>
            <a:pPr indent="0" marL="0">
              <a:buNone/>
            </a:pPr>
            <a:r>
              <a:rPr lang="en-US" sz="1100" dirty="0">
                <a:solidFill>
                  <a:srgbClr val="536476"/>
                </a:solidFill>
              </a:rPr>
              <a:t>Jan 2027</a:t>
            </a:r>
            <a:endParaRPr lang="en-US" sz="1100" dirty="0"/>
          </a:p>
        </p:txBody>
      </p:sp>
      <p:sp>
        <p:nvSpPr>
          <p:cNvPr id="10" name="Grid Feb"/>
          <p:cNvSpPr/>
          <p:nvPr/>
        </p:nvSpPr>
        <p:spPr>
          <a:xfrm>
            <a:off x="4525754" y="2148840"/>
            <a:ext cx="0" cy="2743200"/>
          </a:xfrm>
          <a:prstGeom prst="line">
            <a:avLst/>
          </a:prstGeom>
          <a:noFill/>
          <a:ln w="9525">
            <a:solidFill>
              <a:srgbClr val="DBE5EE"/>
            </a:solidFill>
            <a:prstDash val="solid"/>
          </a:ln>
        </p:spPr>
      </p:sp>
      <p:sp>
        <p:nvSpPr>
          <p:cNvPr id="11" name="Month Feb"/>
          <p:cNvSpPr txBox="1"/>
          <p:nvPr/>
        </p:nvSpPr>
        <p:spPr>
          <a:xfrm>
            <a:off x="4562330" y="1828800"/>
            <a:ext cx="914400" cy="274320"/>
          </a:xfrm>
          <a:prstGeom prst="rect">
            <a:avLst/>
          </a:prstGeom>
          <a:noFill/>
          <a:ln/>
        </p:spPr>
        <p:txBody>
          <a:bodyPr wrap="square" lIns="0" tIns="0" rIns="0" bIns="0" rtlCol="0" anchor="t"/>
          <a:lstStyle/>
          <a:p>
            <a:pPr indent="0" marL="0">
              <a:buNone/>
            </a:pPr>
            <a:r>
              <a:rPr lang="en-US" sz="1100" dirty="0">
                <a:solidFill>
                  <a:srgbClr val="536476"/>
                </a:solidFill>
              </a:rPr>
              <a:t>Feb</a:t>
            </a:r>
            <a:endParaRPr lang="en-US" sz="1100" dirty="0"/>
          </a:p>
        </p:txBody>
      </p:sp>
      <p:sp>
        <p:nvSpPr>
          <p:cNvPr id="12" name="Grid Mar"/>
          <p:cNvSpPr/>
          <p:nvPr/>
        </p:nvSpPr>
        <p:spPr>
          <a:xfrm>
            <a:off x="5290908" y="2148840"/>
            <a:ext cx="0" cy="2743200"/>
          </a:xfrm>
          <a:prstGeom prst="line">
            <a:avLst/>
          </a:prstGeom>
          <a:noFill/>
          <a:ln w="9525">
            <a:solidFill>
              <a:srgbClr val="DBE5EE"/>
            </a:solidFill>
            <a:prstDash val="solid"/>
          </a:ln>
        </p:spPr>
      </p:sp>
      <p:sp>
        <p:nvSpPr>
          <p:cNvPr id="13" name="Month Mar"/>
          <p:cNvSpPr txBox="1"/>
          <p:nvPr/>
        </p:nvSpPr>
        <p:spPr>
          <a:xfrm>
            <a:off x="5327484" y="1828800"/>
            <a:ext cx="914400" cy="274320"/>
          </a:xfrm>
          <a:prstGeom prst="rect">
            <a:avLst/>
          </a:prstGeom>
          <a:noFill/>
          <a:ln/>
        </p:spPr>
        <p:txBody>
          <a:bodyPr wrap="square" lIns="0" tIns="0" rIns="0" bIns="0" rtlCol="0" anchor="t"/>
          <a:lstStyle/>
          <a:p>
            <a:pPr indent="0" marL="0">
              <a:buNone/>
            </a:pPr>
            <a:r>
              <a:rPr lang="en-US" sz="1100" dirty="0">
                <a:solidFill>
                  <a:srgbClr val="536476"/>
                </a:solidFill>
              </a:rPr>
              <a:t>Mar</a:t>
            </a:r>
            <a:endParaRPr lang="en-US" sz="1100" dirty="0"/>
          </a:p>
        </p:txBody>
      </p:sp>
      <p:sp>
        <p:nvSpPr>
          <p:cNvPr id="14" name="Grid Apr"/>
          <p:cNvSpPr/>
          <p:nvPr/>
        </p:nvSpPr>
        <p:spPr>
          <a:xfrm>
            <a:off x="6138041" y="2148840"/>
            <a:ext cx="0" cy="2743200"/>
          </a:xfrm>
          <a:prstGeom prst="line">
            <a:avLst/>
          </a:prstGeom>
          <a:noFill/>
          <a:ln w="9525">
            <a:solidFill>
              <a:srgbClr val="DBE5EE"/>
            </a:solidFill>
            <a:prstDash val="solid"/>
          </a:ln>
        </p:spPr>
      </p:sp>
      <p:sp>
        <p:nvSpPr>
          <p:cNvPr id="15" name="Month Apr"/>
          <p:cNvSpPr txBox="1"/>
          <p:nvPr/>
        </p:nvSpPr>
        <p:spPr>
          <a:xfrm>
            <a:off x="6174617" y="1828800"/>
            <a:ext cx="914400" cy="274320"/>
          </a:xfrm>
          <a:prstGeom prst="rect">
            <a:avLst/>
          </a:prstGeom>
          <a:noFill/>
          <a:ln/>
        </p:spPr>
        <p:txBody>
          <a:bodyPr wrap="square" lIns="0" tIns="0" rIns="0" bIns="0" rtlCol="0" anchor="t"/>
          <a:lstStyle/>
          <a:p>
            <a:pPr indent="0" marL="0">
              <a:buNone/>
            </a:pPr>
            <a:r>
              <a:rPr lang="en-US" sz="1100" dirty="0">
                <a:solidFill>
                  <a:srgbClr val="536476"/>
                </a:solidFill>
              </a:rPr>
              <a:t>Apr</a:t>
            </a:r>
            <a:endParaRPr lang="en-US" sz="1100" dirty="0"/>
          </a:p>
        </p:txBody>
      </p:sp>
      <p:sp>
        <p:nvSpPr>
          <p:cNvPr id="16" name="Grid May"/>
          <p:cNvSpPr/>
          <p:nvPr/>
        </p:nvSpPr>
        <p:spPr>
          <a:xfrm>
            <a:off x="6957848" y="2148840"/>
            <a:ext cx="0" cy="2743200"/>
          </a:xfrm>
          <a:prstGeom prst="line">
            <a:avLst/>
          </a:prstGeom>
          <a:noFill/>
          <a:ln w="9525">
            <a:solidFill>
              <a:srgbClr val="DBE5EE"/>
            </a:solidFill>
            <a:prstDash val="solid"/>
          </a:ln>
        </p:spPr>
      </p:sp>
      <p:sp>
        <p:nvSpPr>
          <p:cNvPr id="17" name="Month May"/>
          <p:cNvSpPr txBox="1"/>
          <p:nvPr/>
        </p:nvSpPr>
        <p:spPr>
          <a:xfrm>
            <a:off x="6994424" y="1828800"/>
            <a:ext cx="914400" cy="274320"/>
          </a:xfrm>
          <a:prstGeom prst="rect">
            <a:avLst/>
          </a:prstGeom>
          <a:noFill/>
          <a:ln/>
        </p:spPr>
        <p:txBody>
          <a:bodyPr wrap="square" lIns="0" tIns="0" rIns="0" bIns="0" rtlCol="0" anchor="t"/>
          <a:lstStyle/>
          <a:p>
            <a:pPr indent="0" marL="0">
              <a:buNone/>
            </a:pPr>
            <a:r>
              <a:rPr lang="en-US" sz="1100" dirty="0">
                <a:solidFill>
                  <a:srgbClr val="536476"/>
                </a:solidFill>
              </a:rPr>
              <a:t>May</a:t>
            </a:r>
            <a:endParaRPr lang="en-US" sz="1100" dirty="0"/>
          </a:p>
        </p:txBody>
      </p:sp>
      <p:sp>
        <p:nvSpPr>
          <p:cNvPr id="18" name="Grid Jun"/>
          <p:cNvSpPr/>
          <p:nvPr/>
        </p:nvSpPr>
        <p:spPr>
          <a:xfrm>
            <a:off x="7804982" y="2148840"/>
            <a:ext cx="0" cy="2743200"/>
          </a:xfrm>
          <a:prstGeom prst="line">
            <a:avLst/>
          </a:prstGeom>
          <a:noFill/>
          <a:ln w="9525">
            <a:solidFill>
              <a:srgbClr val="DBE5EE"/>
            </a:solidFill>
            <a:prstDash val="solid"/>
          </a:ln>
        </p:spPr>
      </p:sp>
      <p:sp>
        <p:nvSpPr>
          <p:cNvPr id="19" name="Month Jun"/>
          <p:cNvSpPr txBox="1"/>
          <p:nvPr/>
        </p:nvSpPr>
        <p:spPr>
          <a:xfrm>
            <a:off x="7841558" y="1828800"/>
            <a:ext cx="914400" cy="274320"/>
          </a:xfrm>
          <a:prstGeom prst="rect">
            <a:avLst/>
          </a:prstGeom>
          <a:noFill/>
          <a:ln/>
        </p:spPr>
        <p:txBody>
          <a:bodyPr wrap="square" lIns="0" tIns="0" rIns="0" bIns="0" rtlCol="0" anchor="t"/>
          <a:lstStyle/>
          <a:p>
            <a:pPr indent="0" marL="0">
              <a:buNone/>
            </a:pPr>
            <a:r>
              <a:rPr lang="en-US" sz="1100" dirty="0">
                <a:solidFill>
                  <a:srgbClr val="536476"/>
                </a:solidFill>
              </a:rPr>
              <a:t>Jun</a:t>
            </a:r>
            <a:endParaRPr lang="en-US" sz="1100" dirty="0"/>
          </a:p>
        </p:txBody>
      </p:sp>
      <p:sp>
        <p:nvSpPr>
          <p:cNvPr id="20" name="Grid Jul"/>
          <p:cNvSpPr/>
          <p:nvPr/>
        </p:nvSpPr>
        <p:spPr>
          <a:xfrm>
            <a:off x="8624789" y="2148840"/>
            <a:ext cx="0" cy="2743200"/>
          </a:xfrm>
          <a:prstGeom prst="line">
            <a:avLst/>
          </a:prstGeom>
          <a:noFill/>
          <a:ln w="9525">
            <a:solidFill>
              <a:srgbClr val="DBE5EE"/>
            </a:solidFill>
            <a:prstDash val="solid"/>
          </a:ln>
        </p:spPr>
      </p:sp>
      <p:sp>
        <p:nvSpPr>
          <p:cNvPr id="21" name="Month Jul"/>
          <p:cNvSpPr txBox="1"/>
          <p:nvPr/>
        </p:nvSpPr>
        <p:spPr>
          <a:xfrm>
            <a:off x="8661365" y="1828800"/>
            <a:ext cx="914400" cy="274320"/>
          </a:xfrm>
          <a:prstGeom prst="rect">
            <a:avLst/>
          </a:prstGeom>
          <a:noFill/>
          <a:ln/>
        </p:spPr>
        <p:txBody>
          <a:bodyPr wrap="square" lIns="0" tIns="0" rIns="0" bIns="0" rtlCol="0" anchor="t"/>
          <a:lstStyle/>
          <a:p>
            <a:pPr indent="0" marL="0">
              <a:buNone/>
            </a:pPr>
            <a:r>
              <a:rPr lang="en-US" sz="1100" dirty="0">
                <a:solidFill>
                  <a:srgbClr val="536476"/>
                </a:solidFill>
              </a:rPr>
              <a:t>Jul</a:t>
            </a:r>
            <a:endParaRPr lang="en-US" sz="1100" dirty="0"/>
          </a:p>
        </p:txBody>
      </p:sp>
      <p:sp>
        <p:nvSpPr>
          <p:cNvPr id="22" name="Grid Aug"/>
          <p:cNvSpPr/>
          <p:nvPr/>
        </p:nvSpPr>
        <p:spPr>
          <a:xfrm>
            <a:off x="9471923" y="2148840"/>
            <a:ext cx="0" cy="2743200"/>
          </a:xfrm>
          <a:prstGeom prst="line">
            <a:avLst/>
          </a:prstGeom>
          <a:noFill/>
          <a:ln w="9525">
            <a:solidFill>
              <a:srgbClr val="DBE5EE"/>
            </a:solidFill>
            <a:prstDash val="solid"/>
          </a:ln>
        </p:spPr>
      </p:sp>
      <p:sp>
        <p:nvSpPr>
          <p:cNvPr id="23" name="Month Aug"/>
          <p:cNvSpPr txBox="1"/>
          <p:nvPr/>
        </p:nvSpPr>
        <p:spPr>
          <a:xfrm>
            <a:off x="9508499" y="1828800"/>
            <a:ext cx="914400" cy="274320"/>
          </a:xfrm>
          <a:prstGeom prst="rect">
            <a:avLst/>
          </a:prstGeom>
          <a:noFill/>
          <a:ln/>
        </p:spPr>
        <p:txBody>
          <a:bodyPr wrap="square" lIns="0" tIns="0" rIns="0" bIns="0" rtlCol="0" anchor="t"/>
          <a:lstStyle/>
          <a:p>
            <a:pPr indent="0" marL="0">
              <a:buNone/>
            </a:pPr>
            <a:r>
              <a:rPr lang="en-US" sz="1100" dirty="0">
                <a:solidFill>
                  <a:srgbClr val="536476"/>
                </a:solidFill>
              </a:rPr>
              <a:t>Aug</a:t>
            </a:r>
            <a:endParaRPr lang="en-US" sz="1100" dirty="0"/>
          </a:p>
        </p:txBody>
      </p:sp>
      <p:sp>
        <p:nvSpPr>
          <p:cNvPr id="24" name="Grid Sep"/>
          <p:cNvSpPr/>
          <p:nvPr/>
        </p:nvSpPr>
        <p:spPr>
          <a:xfrm>
            <a:off x="10319057" y="2148840"/>
            <a:ext cx="0" cy="2743200"/>
          </a:xfrm>
          <a:prstGeom prst="line">
            <a:avLst/>
          </a:prstGeom>
          <a:noFill/>
          <a:ln w="9525">
            <a:solidFill>
              <a:srgbClr val="DBE5EE"/>
            </a:solidFill>
            <a:prstDash val="solid"/>
          </a:ln>
        </p:spPr>
      </p:sp>
      <p:sp>
        <p:nvSpPr>
          <p:cNvPr id="25" name="Month Sep"/>
          <p:cNvSpPr txBox="1"/>
          <p:nvPr/>
        </p:nvSpPr>
        <p:spPr>
          <a:xfrm>
            <a:off x="10355633" y="1828800"/>
            <a:ext cx="914400" cy="274320"/>
          </a:xfrm>
          <a:prstGeom prst="rect">
            <a:avLst/>
          </a:prstGeom>
          <a:noFill/>
          <a:ln/>
        </p:spPr>
        <p:txBody>
          <a:bodyPr wrap="square" lIns="0" tIns="0" rIns="0" bIns="0" rtlCol="0" anchor="t"/>
          <a:lstStyle/>
          <a:p>
            <a:pPr indent="0" marL="0">
              <a:buNone/>
            </a:pPr>
            <a:r>
              <a:rPr lang="en-US" sz="1100" dirty="0">
                <a:solidFill>
                  <a:srgbClr val="536476"/>
                </a:solidFill>
              </a:rPr>
              <a:t>Sep</a:t>
            </a:r>
            <a:endParaRPr lang="en-US" sz="1100" dirty="0"/>
          </a:p>
        </p:txBody>
      </p:sp>
      <p:sp>
        <p:nvSpPr>
          <p:cNvPr id="26" name="Grid Oct"/>
          <p:cNvSpPr/>
          <p:nvPr/>
        </p:nvSpPr>
        <p:spPr>
          <a:xfrm>
            <a:off x="11138863" y="2148840"/>
            <a:ext cx="0" cy="2743200"/>
          </a:xfrm>
          <a:prstGeom prst="line">
            <a:avLst/>
          </a:prstGeom>
          <a:noFill/>
          <a:ln w="9525">
            <a:solidFill>
              <a:srgbClr val="DBE5EE"/>
            </a:solidFill>
            <a:prstDash val="solid"/>
          </a:ln>
        </p:spPr>
      </p:sp>
      <p:sp>
        <p:nvSpPr>
          <p:cNvPr id="27" name="Month Oct"/>
          <p:cNvSpPr txBox="1"/>
          <p:nvPr/>
        </p:nvSpPr>
        <p:spPr>
          <a:xfrm>
            <a:off x="11175439" y="1828800"/>
            <a:ext cx="914400" cy="274320"/>
          </a:xfrm>
          <a:prstGeom prst="rect">
            <a:avLst/>
          </a:prstGeom>
          <a:noFill/>
          <a:ln/>
        </p:spPr>
        <p:txBody>
          <a:bodyPr wrap="square" lIns="0" tIns="0" rIns="0" bIns="0" rtlCol="0" anchor="t"/>
          <a:lstStyle/>
          <a:p>
            <a:pPr indent="0" marL="0">
              <a:buNone/>
            </a:pPr>
            <a:r>
              <a:rPr lang="en-US" sz="1100" dirty="0">
                <a:solidFill>
                  <a:srgbClr val="536476"/>
                </a:solidFill>
              </a:rPr>
              <a:t>Oct</a:t>
            </a:r>
            <a:endParaRPr lang="en-US" sz="1100" dirty="0"/>
          </a:p>
        </p:txBody>
      </p:sp>
      <p:sp>
        <p:nvSpPr>
          <p:cNvPr id="28" name="Lot 1"/>
          <p:cNvSpPr txBox="1"/>
          <p:nvPr/>
        </p:nvSpPr>
        <p:spPr>
          <a:xfrm>
            <a:off x="548640" y="2267712"/>
            <a:ext cx="1371600" cy="594360"/>
          </a:xfrm>
          <a:prstGeom prst="rect">
            <a:avLst/>
          </a:prstGeom>
          <a:noFill/>
          <a:ln/>
        </p:spPr>
        <p:txBody>
          <a:bodyPr wrap="square" lIns="0" tIns="0" rIns="0" bIns="0" rtlCol="0" anchor="t"/>
          <a:lstStyle/>
          <a:p>
            <a:pPr indent="0" marL="0">
              <a:buNone/>
            </a:pPr>
            <a:r>
              <a:rPr lang="en-US" sz="1700" b="1" dirty="0">
                <a:solidFill>
                  <a:schemeClr val="tx2"/>
                </a:solidFill>
              </a:rPr>
              <a:t>Lot 1</a:t>
            </a:r>
            <a:endParaRPr lang="en-US" sz="1500" dirty="0"/>
          </a:p>
          <a:p>
            <a:pPr indent="0" marL="0">
              <a:buNone/>
            </a:pPr>
            <a:r>
              <a:rPr lang="en-US" sz="1300" dirty="0">
                <a:solidFill>
                  <a:srgbClr val="536476"/>
                </a:solidFill>
              </a:rPr>
              <a:t>US$90,400</a:t>
            </a:r>
            <a:endParaRPr lang="en-US" sz="1500" dirty="0"/>
          </a:p>
        </p:txBody>
      </p:sp>
      <p:sp>
        <p:nvSpPr>
          <p:cNvPr id="29" name="Lot 1 phase 1"/>
          <p:cNvSpPr/>
          <p:nvPr/>
        </p:nvSpPr>
        <p:spPr>
          <a:xfrm>
            <a:off x="2421583" y="2377440"/>
            <a:ext cx="145884" cy="329184"/>
          </a:xfrm>
          <a:prstGeom prst="rect">
            <a:avLst/>
          </a:prstGeom>
          <a:solidFill>
            <a:schemeClr val="accent6"/>
          </a:solidFill>
          <a:ln w="12700">
            <a:solidFill>
              <a:schemeClr val="accent6"/>
            </a:solidFill>
            <a:prstDash val="solid"/>
          </a:ln>
        </p:spPr>
      </p:sp>
      <p:sp>
        <p:nvSpPr>
          <p:cNvPr id="30" name="Lot 1 phase 2"/>
          <p:cNvSpPr/>
          <p:nvPr/>
        </p:nvSpPr>
        <p:spPr>
          <a:xfrm>
            <a:off x="2612872" y="2377440"/>
            <a:ext cx="2632631" cy="329184"/>
          </a:xfrm>
          <a:prstGeom prst="rect">
            <a:avLst/>
          </a:prstGeom>
          <a:solidFill>
            <a:schemeClr val="accent1"/>
          </a:solidFill>
          <a:ln w="12700">
            <a:solidFill>
              <a:schemeClr val="accent1"/>
            </a:solidFill>
            <a:prstDash val="solid"/>
          </a:ln>
        </p:spPr>
      </p:sp>
      <p:sp>
        <p:nvSpPr>
          <p:cNvPr id="31" name="Lot 1 phase 3"/>
          <p:cNvSpPr/>
          <p:nvPr/>
        </p:nvSpPr>
        <p:spPr>
          <a:xfrm>
            <a:off x="5290908" y="2377440"/>
            <a:ext cx="337172" cy="329184"/>
          </a:xfrm>
          <a:prstGeom prst="rect">
            <a:avLst/>
          </a:prstGeom>
          <a:solidFill>
            <a:schemeClr val="accent2"/>
          </a:solidFill>
          <a:ln w="12700">
            <a:solidFill>
              <a:schemeClr val="accent2"/>
            </a:solidFill>
            <a:prstDash val="solid"/>
          </a:ln>
        </p:spPr>
      </p:sp>
      <p:sp>
        <p:nvSpPr>
          <p:cNvPr id="32" name="Lot 1 phase 4"/>
          <p:cNvSpPr/>
          <p:nvPr/>
        </p:nvSpPr>
        <p:spPr>
          <a:xfrm>
            <a:off x="5673484" y="2377440"/>
            <a:ext cx="528460" cy="329184"/>
          </a:xfrm>
          <a:prstGeom prst="rect">
            <a:avLst/>
          </a:prstGeom>
          <a:solidFill>
            <a:schemeClr val="accent3"/>
          </a:solidFill>
          <a:ln w="12700">
            <a:solidFill>
              <a:schemeClr val="accent3"/>
            </a:solidFill>
            <a:prstDash val="solid"/>
          </a:ln>
        </p:spPr>
      </p:sp>
      <p:sp>
        <p:nvSpPr>
          <p:cNvPr id="33" name="Lot 1 phase 5"/>
          <p:cNvSpPr/>
          <p:nvPr/>
        </p:nvSpPr>
        <p:spPr>
          <a:xfrm>
            <a:off x="6247349" y="2377440"/>
            <a:ext cx="337172" cy="329184"/>
          </a:xfrm>
          <a:prstGeom prst="rect">
            <a:avLst/>
          </a:prstGeom>
          <a:solidFill>
            <a:schemeClr val="accent4"/>
          </a:solidFill>
          <a:ln w="12700">
            <a:solidFill>
              <a:schemeClr val="accent4"/>
            </a:solidFill>
            <a:prstDash val="solid"/>
          </a:ln>
        </p:spPr>
      </p:sp>
      <p:sp>
        <p:nvSpPr>
          <p:cNvPr id="34" name="Lot 1 go-live"/>
          <p:cNvSpPr/>
          <p:nvPr/>
        </p:nvSpPr>
        <p:spPr>
          <a:xfrm>
            <a:off x="6146765" y="2340864"/>
            <a:ext cx="201168" cy="201168"/>
          </a:xfrm>
          <a:prstGeom prst="diamond">
            <a:avLst/>
          </a:prstGeom>
          <a:solidFill>
            <a:schemeClr val="accent5"/>
          </a:solidFill>
          <a:ln w="12700">
            <a:solidFill>
              <a:schemeClr val="accent5"/>
            </a:solidFill>
            <a:prstDash val="solid"/>
          </a:ln>
        </p:spPr>
      </p:sp>
      <p:sp>
        <p:nvSpPr>
          <p:cNvPr id="35" name="Lot 1 live label"/>
          <p:cNvSpPr txBox="1"/>
          <p:nvPr/>
        </p:nvSpPr>
        <p:spPr>
          <a:xfrm>
            <a:off x="3869909" y="2743200"/>
            <a:ext cx="2514600" cy="274320"/>
          </a:xfrm>
          <a:prstGeom prst="rect">
            <a:avLst/>
          </a:prstGeom>
          <a:noFill/>
          <a:ln/>
        </p:spPr>
        <p:txBody>
          <a:bodyPr wrap="square" lIns="0" tIns="0" rIns="0" bIns="0" rtlCol="0" anchor="t"/>
          <a:lstStyle/>
          <a:p>
            <a:pPr algn="r" indent="0" marL="0">
              <a:buNone/>
            </a:pPr>
            <a:r>
              <a:rPr lang="en-US" sz="1200" b="1" dirty="0">
                <a:solidFill>
                  <a:schemeClr val="tx2"/>
                </a:solidFill>
              </a:rPr>
              <a:t>Live 5 April 2027</a:t>
            </a:r>
            <a:endParaRPr lang="en-US" sz="1200" dirty="0"/>
          </a:p>
        </p:txBody>
      </p:sp>
      <p:sp>
        <p:nvSpPr>
          <p:cNvPr id="36" name="Lot 2"/>
          <p:cNvSpPr txBox="1"/>
          <p:nvPr/>
        </p:nvSpPr>
        <p:spPr>
          <a:xfrm>
            <a:off x="548640" y="3136392"/>
            <a:ext cx="1371600" cy="594360"/>
          </a:xfrm>
          <a:prstGeom prst="rect">
            <a:avLst/>
          </a:prstGeom>
          <a:noFill/>
          <a:ln/>
        </p:spPr>
        <p:txBody>
          <a:bodyPr wrap="square" lIns="0" tIns="0" rIns="0" bIns="0" rtlCol="0" anchor="t"/>
          <a:lstStyle/>
          <a:p>
            <a:pPr indent="0" marL="0">
              <a:buNone/>
            </a:pPr>
            <a:r>
              <a:rPr lang="en-US" sz="1700" b="1" dirty="0">
                <a:solidFill>
                  <a:schemeClr val="tx2"/>
                </a:solidFill>
              </a:rPr>
              <a:t>Lot 2</a:t>
            </a:r>
            <a:endParaRPr lang="en-US" sz="1500" dirty="0"/>
          </a:p>
          <a:p>
            <a:pPr indent="0" marL="0">
              <a:buNone/>
            </a:pPr>
            <a:r>
              <a:rPr lang="en-US" sz="1300" dirty="0">
                <a:solidFill>
                  <a:srgbClr val="536476"/>
                </a:solidFill>
              </a:rPr>
              <a:t>US$35,400</a:t>
            </a:r>
            <a:endParaRPr lang="en-US" sz="1500" dirty="0"/>
          </a:p>
        </p:txBody>
      </p:sp>
      <p:sp>
        <p:nvSpPr>
          <p:cNvPr id="37" name="Lot 2 phase 1"/>
          <p:cNvSpPr/>
          <p:nvPr/>
        </p:nvSpPr>
        <p:spPr>
          <a:xfrm>
            <a:off x="7012502" y="3246120"/>
            <a:ext cx="145884" cy="329184"/>
          </a:xfrm>
          <a:prstGeom prst="rect">
            <a:avLst/>
          </a:prstGeom>
          <a:solidFill>
            <a:schemeClr val="accent6"/>
          </a:solidFill>
          <a:ln w="12700">
            <a:solidFill>
              <a:schemeClr val="accent6"/>
            </a:solidFill>
            <a:prstDash val="solid"/>
          </a:ln>
        </p:spPr>
      </p:sp>
      <p:sp>
        <p:nvSpPr>
          <p:cNvPr id="38" name="Lot 2 phase 2"/>
          <p:cNvSpPr/>
          <p:nvPr/>
        </p:nvSpPr>
        <p:spPr>
          <a:xfrm>
            <a:off x="7203790" y="3246120"/>
            <a:ext cx="1484902" cy="329184"/>
          </a:xfrm>
          <a:prstGeom prst="rect">
            <a:avLst/>
          </a:prstGeom>
          <a:solidFill>
            <a:schemeClr val="accent1"/>
          </a:solidFill>
          <a:ln w="12700">
            <a:solidFill>
              <a:schemeClr val="accent1"/>
            </a:solidFill>
            <a:prstDash val="solid"/>
          </a:ln>
        </p:spPr>
      </p:sp>
      <p:sp>
        <p:nvSpPr>
          <p:cNvPr id="39" name="Lot 2 phase 3"/>
          <p:cNvSpPr/>
          <p:nvPr/>
        </p:nvSpPr>
        <p:spPr>
          <a:xfrm>
            <a:off x="8734097" y="3246120"/>
            <a:ext cx="145884" cy="329184"/>
          </a:xfrm>
          <a:prstGeom prst="rect">
            <a:avLst/>
          </a:prstGeom>
          <a:solidFill>
            <a:schemeClr val="accent2"/>
          </a:solidFill>
          <a:ln w="12700">
            <a:solidFill>
              <a:schemeClr val="accent2"/>
            </a:solidFill>
            <a:prstDash val="solid"/>
          </a:ln>
        </p:spPr>
      </p:sp>
      <p:sp>
        <p:nvSpPr>
          <p:cNvPr id="40" name="Lot 2 phase 4"/>
          <p:cNvSpPr/>
          <p:nvPr/>
        </p:nvSpPr>
        <p:spPr>
          <a:xfrm>
            <a:off x="8925385" y="3246120"/>
            <a:ext cx="337172" cy="329184"/>
          </a:xfrm>
          <a:prstGeom prst="rect">
            <a:avLst/>
          </a:prstGeom>
          <a:solidFill>
            <a:schemeClr val="accent3"/>
          </a:solidFill>
          <a:ln w="12700">
            <a:solidFill>
              <a:schemeClr val="accent3"/>
            </a:solidFill>
            <a:prstDash val="solid"/>
          </a:ln>
        </p:spPr>
      </p:sp>
      <p:sp>
        <p:nvSpPr>
          <p:cNvPr id="41" name="Lot 2 phase 5"/>
          <p:cNvSpPr/>
          <p:nvPr/>
        </p:nvSpPr>
        <p:spPr>
          <a:xfrm>
            <a:off x="9307961" y="3246120"/>
            <a:ext cx="145884" cy="329184"/>
          </a:xfrm>
          <a:prstGeom prst="rect">
            <a:avLst/>
          </a:prstGeom>
          <a:solidFill>
            <a:schemeClr val="accent4"/>
          </a:solidFill>
          <a:ln w="12700">
            <a:solidFill>
              <a:schemeClr val="accent4"/>
            </a:solidFill>
            <a:prstDash val="solid"/>
          </a:ln>
        </p:spPr>
      </p:sp>
      <p:sp>
        <p:nvSpPr>
          <p:cNvPr id="42" name="Lot 2 go-live"/>
          <p:cNvSpPr/>
          <p:nvPr/>
        </p:nvSpPr>
        <p:spPr>
          <a:xfrm>
            <a:off x="9207377" y="3209544"/>
            <a:ext cx="201168" cy="201168"/>
          </a:xfrm>
          <a:prstGeom prst="diamond">
            <a:avLst/>
          </a:prstGeom>
          <a:solidFill>
            <a:schemeClr val="accent5"/>
          </a:solidFill>
          <a:ln w="12700">
            <a:solidFill>
              <a:schemeClr val="accent5"/>
            </a:solidFill>
            <a:prstDash val="solid"/>
          </a:ln>
        </p:spPr>
      </p:sp>
      <p:sp>
        <p:nvSpPr>
          <p:cNvPr id="43" name="Lot 2 live label"/>
          <p:cNvSpPr txBox="1"/>
          <p:nvPr/>
        </p:nvSpPr>
        <p:spPr>
          <a:xfrm>
            <a:off x="6930521" y="3611880"/>
            <a:ext cx="2514600" cy="274320"/>
          </a:xfrm>
          <a:prstGeom prst="rect">
            <a:avLst/>
          </a:prstGeom>
          <a:noFill/>
          <a:ln/>
        </p:spPr>
        <p:txBody>
          <a:bodyPr wrap="square" lIns="0" tIns="0" rIns="0" bIns="0" rtlCol="0" anchor="t"/>
          <a:lstStyle/>
          <a:p>
            <a:pPr algn="r" indent="0" marL="0">
              <a:buNone/>
            </a:pPr>
            <a:r>
              <a:rPr lang="en-US" sz="1200" b="1" dirty="0">
                <a:solidFill>
                  <a:schemeClr val="tx2"/>
                </a:solidFill>
              </a:rPr>
              <a:t>Live 26 July 2027</a:t>
            </a:r>
            <a:endParaRPr lang="en-US" sz="1200" dirty="0"/>
          </a:p>
        </p:txBody>
      </p:sp>
      <p:sp>
        <p:nvSpPr>
          <p:cNvPr id="44" name="Lot 3"/>
          <p:cNvSpPr txBox="1"/>
          <p:nvPr/>
        </p:nvSpPr>
        <p:spPr>
          <a:xfrm>
            <a:off x="548640" y="4005072"/>
            <a:ext cx="1371600" cy="594360"/>
          </a:xfrm>
          <a:prstGeom prst="rect">
            <a:avLst/>
          </a:prstGeom>
          <a:noFill/>
          <a:ln/>
        </p:spPr>
        <p:txBody>
          <a:bodyPr wrap="square" lIns="0" tIns="0" rIns="0" bIns="0" rtlCol="0" anchor="t"/>
          <a:lstStyle/>
          <a:p>
            <a:pPr indent="0" marL="0">
              <a:buNone/>
            </a:pPr>
            <a:r>
              <a:rPr lang="en-US" sz="1700" b="1" dirty="0">
                <a:solidFill>
                  <a:schemeClr val="tx2"/>
                </a:solidFill>
              </a:rPr>
              <a:t>Lot 3</a:t>
            </a:r>
            <a:endParaRPr lang="en-US" sz="1500" dirty="0"/>
          </a:p>
          <a:p>
            <a:pPr indent="0" marL="0">
              <a:buNone/>
            </a:pPr>
            <a:r>
              <a:rPr lang="en-US" sz="1300" dirty="0">
                <a:solidFill>
                  <a:srgbClr val="536476"/>
                </a:solidFill>
              </a:rPr>
              <a:t>US$7,700</a:t>
            </a:r>
            <a:endParaRPr lang="en-US" sz="1500" dirty="0"/>
          </a:p>
        </p:txBody>
      </p:sp>
      <p:sp>
        <p:nvSpPr>
          <p:cNvPr id="45" name="Lot 3 phase 1"/>
          <p:cNvSpPr/>
          <p:nvPr/>
        </p:nvSpPr>
        <p:spPr>
          <a:xfrm>
            <a:off x="9499250" y="4114800"/>
            <a:ext cx="145884" cy="329184"/>
          </a:xfrm>
          <a:prstGeom prst="rect">
            <a:avLst/>
          </a:prstGeom>
          <a:solidFill>
            <a:schemeClr val="accent6"/>
          </a:solidFill>
          <a:ln w="12700">
            <a:solidFill>
              <a:schemeClr val="accent6"/>
            </a:solidFill>
            <a:prstDash val="solid"/>
          </a:ln>
        </p:spPr>
      </p:sp>
      <p:sp>
        <p:nvSpPr>
          <p:cNvPr id="46" name="Lot 3 phase 2"/>
          <p:cNvSpPr/>
          <p:nvPr/>
        </p:nvSpPr>
        <p:spPr>
          <a:xfrm>
            <a:off x="9690538" y="4114800"/>
            <a:ext cx="719748" cy="329184"/>
          </a:xfrm>
          <a:prstGeom prst="rect">
            <a:avLst/>
          </a:prstGeom>
          <a:solidFill>
            <a:schemeClr val="accent1"/>
          </a:solidFill>
          <a:ln w="12700">
            <a:solidFill>
              <a:schemeClr val="accent1"/>
            </a:solidFill>
            <a:prstDash val="solid"/>
          </a:ln>
        </p:spPr>
      </p:sp>
      <p:sp>
        <p:nvSpPr>
          <p:cNvPr id="47" name="Lot 3 phase 3"/>
          <p:cNvSpPr/>
          <p:nvPr/>
        </p:nvSpPr>
        <p:spPr>
          <a:xfrm>
            <a:off x="10455691" y="4114800"/>
            <a:ext cx="145884" cy="329184"/>
          </a:xfrm>
          <a:prstGeom prst="rect">
            <a:avLst/>
          </a:prstGeom>
          <a:solidFill>
            <a:schemeClr val="accent2"/>
          </a:solidFill>
          <a:ln w="12700">
            <a:solidFill>
              <a:schemeClr val="accent2"/>
            </a:solidFill>
            <a:prstDash val="solid"/>
          </a:ln>
        </p:spPr>
      </p:sp>
      <p:sp>
        <p:nvSpPr>
          <p:cNvPr id="48" name="Lot 3 phase 4"/>
          <p:cNvSpPr/>
          <p:nvPr/>
        </p:nvSpPr>
        <p:spPr>
          <a:xfrm>
            <a:off x="10646979" y="4114800"/>
            <a:ext cx="145884" cy="329184"/>
          </a:xfrm>
          <a:prstGeom prst="rect">
            <a:avLst/>
          </a:prstGeom>
          <a:solidFill>
            <a:schemeClr val="accent3"/>
          </a:solidFill>
          <a:ln w="12700">
            <a:solidFill>
              <a:schemeClr val="accent3"/>
            </a:solidFill>
            <a:prstDash val="solid"/>
          </a:ln>
        </p:spPr>
      </p:sp>
      <p:sp>
        <p:nvSpPr>
          <p:cNvPr id="49" name="Lot 3 phase 5"/>
          <p:cNvSpPr/>
          <p:nvPr/>
        </p:nvSpPr>
        <p:spPr>
          <a:xfrm>
            <a:off x="10838268" y="4114800"/>
            <a:ext cx="145884" cy="329184"/>
          </a:xfrm>
          <a:prstGeom prst="rect">
            <a:avLst/>
          </a:prstGeom>
          <a:solidFill>
            <a:schemeClr val="accent4"/>
          </a:solidFill>
          <a:ln w="12700">
            <a:solidFill>
              <a:schemeClr val="accent4"/>
            </a:solidFill>
            <a:prstDash val="solid"/>
          </a:ln>
        </p:spPr>
      </p:sp>
      <p:sp>
        <p:nvSpPr>
          <p:cNvPr id="50" name="Lot 3 go-live"/>
          <p:cNvSpPr/>
          <p:nvPr/>
        </p:nvSpPr>
        <p:spPr>
          <a:xfrm>
            <a:off x="10737684" y="4078224"/>
            <a:ext cx="201168" cy="201168"/>
          </a:xfrm>
          <a:prstGeom prst="diamond">
            <a:avLst/>
          </a:prstGeom>
          <a:solidFill>
            <a:schemeClr val="accent5"/>
          </a:solidFill>
          <a:ln w="12700">
            <a:solidFill>
              <a:schemeClr val="accent5"/>
            </a:solidFill>
            <a:prstDash val="solid"/>
          </a:ln>
        </p:spPr>
      </p:sp>
      <p:sp>
        <p:nvSpPr>
          <p:cNvPr id="51" name="Lot 3 live label"/>
          <p:cNvSpPr txBox="1"/>
          <p:nvPr/>
        </p:nvSpPr>
        <p:spPr>
          <a:xfrm>
            <a:off x="8460828" y="4480560"/>
            <a:ext cx="2514600" cy="274320"/>
          </a:xfrm>
          <a:prstGeom prst="rect">
            <a:avLst/>
          </a:prstGeom>
          <a:noFill/>
          <a:ln/>
        </p:spPr>
        <p:txBody>
          <a:bodyPr wrap="square" lIns="0" tIns="0" rIns="0" bIns="0" rtlCol="0" anchor="t"/>
          <a:lstStyle/>
          <a:p>
            <a:pPr algn="r" indent="0" marL="0">
              <a:buNone/>
            </a:pPr>
            <a:r>
              <a:rPr lang="en-US" sz="1200" b="1" dirty="0">
                <a:solidFill>
                  <a:schemeClr val="tx2"/>
                </a:solidFill>
              </a:rPr>
              <a:t>Live 20 September 2027</a:t>
            </a:r>
            <a:endParaRPr lang="en-US" sz="1200" dirty="0"/>
          </a:p>
        </p:txBody>
      </p:sp>
      <p:sp>
        <p:nvSpPr>
          <p:cNvPr id="52" name="Legend Design"/>
          <p:cNvSpPr/>
          <p:nvPr/>
        </p:nvSpPr>
        <p:spPr>
          <a:xfrm>
            <a:off x="2011680" y="5120640"/>
            <a:ext cx="201168" cy="201168"/>
          </a:xfrm>
          <a:prstGeom prst="rect">
            <a:avLst/>
          </a:prstGeom>
          <a:solidFill>
            <a:schemeClr val="accent6"/>
          </a:solidFill>
          <a:ln w="12700">
            <a:solidFill>
              <a:schemeClr val="accent6"/>
            </a:solidFill>
            <a:prstDash val="solid"/>
          </a:ln>
        </p:spPr>
      </p:sp>
      <p:sp>
        <p:nvSpPr>
          <p:cNvPr id="53" name="Legend text Design"/>
          <p:cNvSpPr txBox="1"/>
          <p:nvPr/>
        </p:nvSpPr>
        <p:spPr>
          <a:xfrm>
            <a:off x="2286000" y="5084064"/>
            <a:ext cx="1645920" cy="274320"/>
          </a:xfrm>
          <a:prstGeom prst="rect">
            <a:avLst/>
          </a:prstGeom>
          <a:noFill/>
          <a:ln/>
        </p:spPr>
        <p:txBody>
          <a:bodyPr wrap="square" lIns="0" tIns="0" rIns="0" bIns="0" rtlCol="0" anchor="t"/>
          <a:lstStyle/>
          <a:p>
            <a:pPr indent="0" marL="0">
              <a:buNone/>
            </a:pPr>
            <a:r>
              <a:rPr lang="en-US" sz="1200" dirty="0">
                <a:solidFill>
                  <a:srgbClr val="536476"/>
                </a:solidFill>
              </a:rPr>
              <a:t>Design</a:t>
            </a:r>
            <a:endParaRPr lang="en-US" sz="1200" dirty="0"/>
          </a:p>
        </p:txBody>
      </p:sp>
      <p:sp>
        <p:nvSpPr>
          <p:cNvPr id="54" name="Legend Build sprints"/>
          <p:cNvSpPr/>
          <p:nvPr/>
        </p:nvSpPr>
        <p:spPr>
          <a:xfrm>
            <a:off x="3931920" y="5120640"/>
            <a:ext cx="201168" cy="201168"/>
          </a:xfrm>
          <a:prstGeom prst="rect">
            <a:avLst/>
          </a:prstGeom>
          <a:solidFill>
            <a:schemeClr val="accent1"/>
          </a:solidFill>
          <a:ln w="12700">
            <a:solidFill>
              <a:schemeClr val="accent1"/>
            </a:solidFill>
            <a:prstDash val="solid"/>
          </a:ln>
        </p:spPr>
      </p:sp>
      <p:sp>
        <p:nvSpPr>
          <p:cNvPr id="55" name="Legend text Build sprints"/>
          <p:cNvSpPr txBox="1"/>
          <p:nvPr/>
        </p:nvSpPr>
        <p:spPr>
          <a:xfrm>
            <a:off x="4206240" y="5084064"/>
            <a:ext cx="1645920" cy="274320"/>
          </a:xfrm>
          <a:prstGeom prst="rect">
            <a:avLst/>
          </a:prstGeom>
          <a:noFill/>
          <a:ln/>
        </p:spPr>
        <p:txBody>
          <a:bodyPr wrap="square" lIns="0" tIns="0" rIns="0" bIns="0" rtlCol="0" anchor="t"/>
          <a:lstStyle/>
          <a:p>
            <a:pPr indent="0" marL="0">
              <a:buNone/>
            </a:pPr>
            <a:r>
              <a:rPr lang="en-US" sz="1200" dirty="0">
                <a:solidFill>
                  <a:srgbClr val="536476"/>
                </a:solidFill>
              </a:rPr>
              <a:t>Build sprints</a:t>
            </a:r>
            <a:endParaRPr lang="en-US" sz="1200" dirty="0"/>
          </a:p>
        </p:txBody>
      </p:sp>
      <p:sp>
        <p:nvSpPr>
          <p:cNvPr id="56" name="Legend System test"/>
          <p:cNvSpPr/>
          <p:nvPr/>
        </p:nvSpPr>
        <p:spPr>
          <a:xfrm>
            <a:off x="5852160" y="5120640"/>
            <a:ext cx="201168" cy="201168"/>
          </a:xfrm>
          <a:prstGeom prst="rect">
            <a:avLst/>
          </a:prstGeom>
          <a:solidFill>
            <a:schemeClr val="accent2"/>
          </a:solidFill>
          <a:ln w="12700">
            <a:solidFill>
              <a:schemeClr val="accent2"/>
            </a:solidFill>
            <a:prstDash val="solid"/>
          </a:ln>
        </p:spPr>
      </p:sp>
      <p:sp>
        <p:nvSpPr>
          <p:cNvPr id="57" name="Legend text System test"/>
          <p:cNvSpPr txBox="1"/>
          <p:nvPr/>
        </p:nvSpPr>
        <p:spPr>
          <a:xfrm>
            <a:off x="6126480" y="5084064"/>
            <a:ext cx="1645920" cy="274320"/>
          </a:xfrm>
          <a:prstGeom prst="rect">
            <a:avLst/>
          </a:prstGeom>
          <a:noFill/>
          <a:ln/>
        </p:spPr>
        <p:txBody>
          <a:bodyPr wrap="square" lIns="0" tIns="0" rIns="0" bIns="0" rtlCol="0" anchor="t"/>
          <a:lstStyle/>
          <a:p>
            <a:pPr indent="0" marL="0">
              <a:buNone/>
            </a:pPr>
            <a:r>
              <a:rPr lang="en-US" sz="1200" dirty="0">
                <a:solidFill>
                  <a:srgbClr val="536476"/>
                </a:solidFill>
              </a:rPr>
              <a:t>System test</a:t>
            </a:r>
            <a:endParaRPr lang="en-US" sz="1200" dirty="0"/>
          </a:p>
        </p:txBody>
      </p:sp>
      <p:sp>
        <p:nvSpPr>
          <p:cNvPr id="58" name="Legend UAT and training"/>
          <p:cNvSpPr/>
          <p:nvPr/>
        </p:nvSpPr>
        <p:spPr>
          <a:xfrm>
            <a:off x="7772400" y="5120640"/>
            <a:ext cx="201168" cy="201168"/>
          </a:xfrm>
          <a:prstGeom prst="rect">
            <a:avLst/>
          </a:prstGeom>
          <a:solidFill>
            <a:schemeClr val="accent3"/>
          </a:solidFill>
          <a:ln w="12700">
            <a:solidFill>
              <a:schemeClr val="accent3"/>
            </a:solidFill>
            <a:prstDash val="solid"/>
          </a:ln>
        </p:spPr>
      </p:sp>
      <p:sp>
        <p:nvSpPr>
          <p:cNvPr id="59" name="Legend text UAT and training"/>
          <p:cNvSpPr txBox="1"/>
          <p:nvPr/>
        </p:nvSpPr>
        <p:spPr>
          <a:xfrm>
            <a:off x="8046720" y="5084064"/>
            <a:ext cx="1645920" cy="274320"/>
          </a:xfrm>
          <a:prstGeom prst="rect">
            <a:avLst/>
          </a:prstGeom>
          <a:noFill/>
          <a:ln/>
        </p:spPr>
        <p:txBody>
          <a:bodyPr wrap="square" lIns="0" tIns="0" rIns="0" bIns="0" rtlCol="0" anchor="t"/>
          <a:lstStyle/>
          <a:p>
            <a:pPr indent="0" marL="0">
              <a:buNone/>
            </a:pPr>
            <a:r>
              <a:rPr lang="en-US" sz="1200" dirty="0">
                <a:solidFill>
                  <a:srgbClr val="536476"/>
                </a:solidFill>
              </a:rPr>
              <a:t>UAT and training</a:t>
            </a:r>
            <a:endParaRPr lang="en-US" sz="1200" dirty="0"/>
          </a:p>
        </p:txBody>
      </p:sp>
      <p:sp>
        <p:nvSpPr>
          <p:cNvPr id="60" name="Legend Go-live and hypercare"/>
          <p:cNvSpPr/>
          <p:nvPr/>
        </p:nvSpPr>
        <p:spPr>
          <a:xfrm>
            <a:off x="9692640" y="5120640"/>
            <a:ext cx="201168" cy="201168"/>
          </a:xfrm>
          <a:prstGeom prst="rect">
            <a:avLst/>
          </a:prstGeom>
          <a:solidFill>
            <a:schemeClr val="accent4"/>
          </a:solidFill>
          <a:ln w="12700">
            <a:solidFill>
              <a:schemeClr val="accent4"/>
            </a:solidFill>
            <a:prstDash val="solid"/>
          </a:ln>
        </p:spPr>
      </p:sp>
      <p:sp>
        <p:nvSpPr>
          <p:cNvPr id="61" name="Legend text Go-live and hypercare"/>
          <p:cNvSpPr txBox="1"/>
          <p:nvPr/>
        </p:nvSpPr>
        <p:spPr>
          <a:xfrm>
            <a:off x="9966960" y="5084064"/>
            <a:ext cx="1645920" cy="274320"/>
          </a:xfrm>
          <a:prstGeom prst="rect">
            <a:avLst/>
          </a:prstGeom>
          <a:noFill/>
          <a:ln/>
        </p:spPr>
        <p:txBody>
          <a:bodyPr wrap="square" lIns="0" tIns="0" rIns="0" bIns="0" rtlCol="0" anchor="t"/>
          <a:lstStyle/>
          <a:p>
            <a:pPr indent="0" marL="0">
              <a:buNone/>
            </a:pPr>
            <a:r>
              <a:rPr lang="en-US" sz="1200" dirty="0">
                <a:solidFill>
                  <a:srgbClr val="536476"/>
                </a:solidFill>
              </a:rPr>
              <a:t>Go-live and hypercare</a:t>
            </a:r>
            <a:endParaRPr lang="en-US" sz="1200" dirty="0"/>
          </a:p>
        </p:txBody>
      </p:sp>
      <p:sp>
        <p:nvSpPr>
          <p:cNvPr id="62" name="Plan note"/>
          <p:cNvSpPr txBox="1"/>
          <p:nvPr/>
        </p:nvSpPr>
        <p:spPr>
          <a:xfrm>
            <a:off x="548640" y="5623560"/>
            <a:ext cx="10972800" cy="365760"/>
          </a:xfrm>
          <a:prstGeom prst="rect">
            <a:avLst/>
          </a:prstGeom>
          <a:noFill/>
          <a:ln/>
        </p:spPr>
        <p:txBody>
          <a:bodyPr wrap="square" lIns="0" tIns="0" rIns="0" bIns="0" rtlCol="0" anchor="t"/>
          <a:lstStyle/>
          <a:p>
            <a:pPr indent="0" marL="0">
              <a:buNone/>
            </a:pPr>
            <a:r>
              <a:rPr lang="en-US" sz="1400" dirty="0">
                <a:solidFill>
                  <a:srgbClr val="536476"/>
                </a:solidFill>
              </a:rPr>
              <a:t>Same five phases for each lot. Two-week sprints end with a demo to FSA; Ethereal Purpose runs system tests, FSA runs UAT.</a:t>
            </a:r>
            <a:endParaRPr lang="en-US" sz="14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1064240" cy="320040"/>
          </a:xfrm>
          <a:prstGeom prst="rect">
            <a:avLst/>
          </a:prstGeom>
          <a:noFill/>
          <a:ln/>
        </p:spPr>
        <p:txBody>
          <a:bodyPr wrap="square" lIns="0" tIns="0" rIns="0" bIns="0" rtlCol="0"/>
          <a:lstStyle/>
          <a:p>
            <a:pPr indent="0" marL="0">
              <a:buNone/>
            </a:pPr>
            <a:r>
              <a:rPr lang="en-US" sz="1300" b="1" spc="200" kern="0" dirty="0">
                <a:solidFill>
                  <a:schemeClr val="accent2"/>
                </a:solidFill>
              </a:rPr>
              <a:t>TEAM</a:t>
            </a:r>
            <a:endParaRPr lang="en-US" sz="1300" dirty="0"/>
          </a:p>
        </p:txBody>
      </p:sp>
      <p:sp>
        <p:nvSpPr>
          <p:cNvPr id="3" name="Text 0"/>
          <p:cNvSpPr/>
          <p:nvPr>
            <p:ph idx="101" type="title" hasCustomPrompt="1"/>
          </p:nvPr>
        </p:nvSpPr>
        <p:spPr>
          <a:xfrm>
            <a:off x="548640" y="713232"/>
            <a:ext cx="11064240" cy="1051560"/>
          </a:xfrm>
          <a:prstGeom prst="rect">
            <a:avLst/>
          </a:prstGeom>
          <a:noFill/>
          <a:ln/>
        </p:spPr>
        <p:txBody>
          <a:bodyPr wrap="square" lIns="0" tIns="0" rIns="0" bIns="0" rtlCol="0" anchor="t"/>
          <a:lstStyle/>
          <a:p>
            <a:pPr algn="l" indent="0" marL="0">
              <a:buNone/>
            </a:pPr>
            <a:r>
              <a:rPr lang="en-US" sz="3600" b="1" dirty="0">
                <a:solidFill>
                  <a:schemeClr val="tx2"/>
                </a:solidFill>
              </a:rPr>
              <a:t>Nine roles, one named lead, 800 person-days</a:t>
            </a:r>
            <a:endParaRPr lang="en-US" sz="3600" dirty="0"/>
          </a:p>
        </p:txBody>
      </p:sp>
      <p:graphicFrame>
        <p:nvGraphicFramePr>
          <p:cNvPr id="12" name="Team table"/>
          <p:cNvGraphicFramePr>
            <a:graphicFrameLocks noGrp="1"/>
          </p:cNvGraphicFramePr>
          <p:nvPr>
            <p:extLst>
              <p:ext uri="{D42A27DB-BD31-4B8C-83A1-F6EECF244321}">
                <p14:modId xmlns:p14="http://schemas.microsoft.com/office/powerpoint/2010/main" val="1579011935"/>
              </p:ext>
            </p:extLst>
          </p:nvPr>
        </p:nvGraphicFramePr>
        <p:xfrm>
          <a:off x="548640" y="1783080"/>
          <a:ext cx="11064240" cy="914400"/>
        </p:xfrm>
        <a:graphic>
          <a:graphicData uri="http://schemas.openxmlformats.org/drawingml/2006/table">
            <a:tbl>
              <a:tblPr/>
              <a:tblGrid>
                <a:gridCol w="4846320"/>
                <a:gridCol w="1554480"/>
                <a:gridCol w="1554480"/>
                <a:gridCol w="1554480"/>
                <a:gridCol w="1554480"/>
              </a:tblGrid>
              <a:tr h="338328">
                <a:tc>
                  <a:txBody>
                    <a:bodyPr/>
                    <a:lstStyle/>
                    <a:p>
                      <a:pPr algn="l" indent="0" marL="0">
                        <a:buNone/>
                      </a:pPr>
                      <a:r>
                        <a:rPr lang="en-US" sz="1350" b="1" dirty="0">
                          <a:solidFill>
                            <a:schemeClr val="tx2"/>
                          </a:solidFill>
                        </a:rPr>
                        <a:t>Role</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solidFill>
                      <a:schemeClr val="bg2"/>
                    </a:solidFill>
                  </a:tcPr>
                </a:tc>
                <a:tc>
                  <a:txBody>
                    <a:bodyPr/>
                    <a:lstStyle/>
                    <a:p>
                      <a:pPr algn="r" indent="0" marL="0">
                        <a:buNone/>
                      </a:pPr>
                      <a:r>
                        <a:rPr lang="en-US" sz="1350" b="1" dirty="0">
                          <a:solidFill>
                            <a:schemeClr val="tx2"/>
                          </a:solidFill>
                        </a:rPr>
                        <a:t>Day rate</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solidFill>
                      <a:schemeClr val="bg2"/>
                    </a:solidFill>
                  </a:tcPr>
                </a:tc>
                <a:tc>
                  <a:txBody>
                    <a:bodyPr/>
                    <a:lstStyle/>
                    <a:p>
                      <a:pPr algn="r" indent="0" marL="0">
                        <a:buNone/>
                      </a:pPr>
                      <a:r>
                        <a:rPr lang="en-US" sz="1350" b="1" dirty="0">
                          <a:solidFill>
                            <a:schemeClr val="tx2"/>
                          </a:solidFill>
                        </a:rPr>
                        <a:t>Lot 1</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solidFill>
                      <a:schemeClr val="bg2"/>
                    </a:solidFill>
                  </a:tcPr>
                </a:tc>
                <a:tc>
                  <a:txBody>
                    <a:bodyPr/>
                    <a:lstStyle/>
                    <a:p>
                      <a:pPr algn="r" indent="0" marL="0">
                        <a:buNone/>
                      </a:pPr>
                      <a:r>
                        <a:rPr lang="en-US" sz="1350" b="1" dirty="0">
                          <a:solidFill>
                            <a:schemeClr val="tx2"/>
                          </a:solidFill>
                        </a:rPr>
                        <a:t>Lot 2</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solidFill>
                      <a:schemeClr val="bg2"/>
                    </a:solidFill>
                  </a:tcPr>
                </a:tc>
                <a:tc>
                  <a:txBody>
                    <a:bodyPr/>
                    <a:lstStyle/>
                    <a:p>
                      <a:pPr algn="r" indent="0" marL="0">
                        <a:buNone/>
                      </a:pPr>
                      <a:r>
                        <a:rPr lang="en-US" sz="1350" b="1" dirty="0">
                          <a:solidFill>
                            <a:schemeClr val="tx2"/>
                          </a:solidFill>
                        </a:rPr>
                        <a:t>Lot 3</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solidFill>
                      <a:schemeClr val="bg2"/>
                    </a:solidFill>
                  </a:tcPr>
                </a:tc>
              </a:tr>
              <a:tr h="338328">
                <a:tc>
                  <a:txBody>
                    <a:bodyPr/>
                    <a:lstStyle/>
                    <a:p>
                      <a:pPr algn="l" indent="0" marL="0">
                        <a:buNone/>
                      </a:pPr>
                      <a:r>
                        <a:rPr lang="en-US" sz="1350" dirty="0">
                          <a:solidFill>
                            <a:schemeClr val="tx1"/>
                          </a:solidFill>
                        </a:rPr>
                        <a:t>Engagement lead</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$280</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24.7</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11.5</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1.5</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r>
              <a:tr h="338328">
                <a:tc>
                  <a:txBody>
                    <a:bodyPr/>
                    <a:lstStyle/>
                    <a:p>
                      <a:pPr algn="l" indent="0" marL="0">
                        <a:buNone/>
                      </a:pPr>
                      <a:r>
                        <a:rPr lang="en-US" sz="1350" dirty="0">
                          <a:solidFill>
                            <a:schemeClr val="tx1"/>
                          </a:solidFill>
                        </a:rPr>
                        <a:t>Functional consultant</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$230</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71.2</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32.5</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8</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r>
              <a:tr h="338328">
                <a:tc>
                  <a:txBody>
                    <a:bodyPr/>
                    <a:lstStyle/>
                    <a:p>
                      <a:pPr algn="l" indent="0" marL="0">
                        <a:buNone/>
                      </a:pPr>
                      <a:r>
                        <a:rPr lang="en-US" sz="1350" dirty="0">
                          <a:solidFill>
                            <a:schemeClr val="tx1"/>
                          </a:solidFill>
                        </a:rPr>
                        <a:t>Lead developer</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$180</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88</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49.5</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5</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r>
              <a:tr h="338328">
                <a:tc>
                  <a:txBody>
                    <a:bodyPr/>
                    <a:lstStyle/>
                    <a:p>
                      <a:pPr algn="l" indent="0" marL="0">
                        <a:buNone/>
                      </a:pPr>
                      <a:r>
                        <a:rPr lang="en-US" sz="1350" dirty="0">
                          <a:solidFill>
                            <a:schemeClr val="tx1"/>
                          </a:solidFill>
                        </a:rPr>
                        <a:t>Senior developer, finance</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$180</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77</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r>
              <a:tr h="338328">
                <a:tc>
                  <a:txBody>
                    <a:bodyPr/>
                    <a:lstStyle/>
                    <a:p>
                      <a:pPr algn="l" indent="0" marL="0">
                        <a:buNone/>
                      </a:pPr>
                      <a:r>
                        <a:rPr lang="en-US" sz="1350" dirty="0">
                          <a:solidFill>
                            <a:schemeClr val="tx1"/>
                          </a:solidFill>
                        </a:rPr>
                        <a:t>Developer, governance</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$135</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80.5</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47</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27</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r>
              <a:tr h="338328">
                <a:tc>
                  <a:txBody>
                    <a:bodyPr/>
                    <a:lstStyle/>
                    <a:p>
                      <a:pPr algn="l" indent="0" marL="0">
                        <a:buNone/>
                      </a:pPr>
                      <a:r>
                        <a:rPr lang="en-US" sz="1350" dirty="0">
                          <a:solidFill>
                            <a:schemeClr val="tx1"/>
                          </a:solidFill>
                        </a:rPr>
                        <a:t>Developer, operations</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$135</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69</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42</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r>
              <a:tr h="338328">
                <a:tc>
                  <a:txBody>
                    <a:bodyPr/>
                    <a:lstStyle/>
                    <a:p>
                      <a:pPr algn="l" indent="0" marL="0">
                        <a:buNone/>
                      </a:pPr>
                      <a:r>
                        <a:rPr lang="en-US" sz="1350" dirty="0">
                          <a:solidFill>
                            <a:schemeClr val="tx1"/>
                          </a:solidFill>
                        </a:rPr>
                        <a:t>Developer, reports</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$135</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69</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r>
              <a:tr h="338328">
                <a:tc>
                  <a:txBody>
                    <a:bodyPr/>
                    <a:lstStyle/>
                    <a:p>
                      <a:pPr algn="l" indent="0" marL="0">
                        <a:buNone/>
                      </a:pPr>
                      <a:r>
                        <a:rPr lang="en-US" sz="1350" dirty="0">
                          <a:solidFill>
                            <a:schemeClr val="tx1"/>
                          </a:solidFill>
                        </a:rPr>
                        <a:t>QA engineer</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$120</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46.4</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25</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7</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r>
              <a:tr h="338328">
                <a:tc>
                  <a:txBody>
                    <a:bodyPr/>
                    <a:lstStyle/>
                    <a:p>
                      <a:pPr algn="l" indent="0" marL="0">
                        <a:buNone/>
                      </a:pPr>
                      <a:r>
                        <a:rPr lang="en-US" sz="1350" dirty="0">
                          <a:solidFill>
                            <a:schemeClr val="tx1"/>
                          </a:solidFill>
                        </a:rPr>
                        <a:t>DevOps engineer</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$180</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12.8</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4.5</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c>
                  <a:txBody>
                    <a:bodyPr/>
                    <a:lstStyle/>
                    <a:p>
                      <a:pPr algn="r" indent="0" marL="0">
                        <a:buNone/>
                      </a:pPr>
                      <a:r>
                        <a:rPr lang="en-US" sz="1350" dirty="0">
                          <a:solidFill>
                            <a:schemeClr val="tx1"/>
                          </a:solidFill>
                        </a:rPr>
                        <a:t>0.5</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tcPr>
                </a:tc>
              </a:tr>
              <a:tr h="338328">
                <a:tc>
                  <a:txBody>
                    <a:bodyPr/>
                    <a:lstStyle/>
                    <a:p>
                      <a:pPr algn="l" indent="0" marL="0">
                        <a:buNone/>
                      </a:pPr>
                      <a:r>
                        <a:rPr lang="en-US" sz="1350" b="1" dirty="0">
                          <a:solidFill>
                            <a:schemeClr val="tx1"/>
                          </a:solidFill>
                        </a:rPr>
                        <a:t>Total person-days</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solidFill>
                      <a:srgbClr val="F2F7FB"/>
                    </a:solidFill>
                  </a:tcPr>
                </a:tc>
                <a:tc>
                  <a:txBody>
                    <a:bodyPr/>
                    <a:lstStyle/>
                    <a:p>
                      <a:pPr algn="r" indent="0" marL="0">
                        <a:buNone/>
                      </a:pP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solidFill>
                      <a:srgbClr val="F2F7FB"/>
                    </a:solidFill>
                  </a:tcPr>
                </a:tc>
                <a:tc>
                  <a:txBody>
                    <a:bodyPr/>
                    <a:lstStyle/>
                    <a:p>
                      <a:pPr algn="r" indent="0" marL="0">
                        <a:buNone/>
                      </a:pPr>
                      <a:r>
                        <a:rPr lang="en-US" sz="1350" b="1" dirty="0">
                          <a:solidFill>
                            <a:schemeClr val="tx1"/>
                          </a:solidFill>
                        </a:rPr>
                        <a:t>539</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solidFill>
                      <a:srgbClr val="F2F7FB"/>
                    </a:solidFill>
                  </a:tcPr>
                </a:tc>
                <a:tc>
                  <a:txBody>
                    <a:bodyPr/>
                    <a:lstStyle/>
                    <a:p>
                      <a:pPr algn="r" indent="0" marL="0">
                        <a:buNone/>
                      </a:pPr>
                      <a:r>
                        <a:rPr lang="en-US" sz="1350" b="1" dirty="0">
                          <a:solidFill>
                            <a:schemeClr val="tx1"/>
                          </a:solidFill>
                        </a:rPr>
                        <a:t>212</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solidFill>
                      <a:srgbClr val="F2F7FB"/>
                    </a:solidFill>
                  </a:tcPr>
                </a:tc>
                <a:tc>
                  <a:txBody>
                    <a:bodyPr/>
                    <a:lstStyle/>
                    <a:p>
                      <a:pPr algn="r" indent="0" marL="0">
                        <a:buNone/>
                      </a:pPr>
                      <a:r>
                        <a:rPr lang="en-US" sz="1350" b="1" dirty="0">
                          <a:solidFill>
                            <a:schemeClr val="tx1"/>
                          </a:solidFill>
                        </a:rPr>
                        <a:t>49</a:t>
                      </a:r>
                      <a:endParaRPr lang="en-US" sz="1350" dirty="0"/>
                    </a:p>
                  </a:txBody>
                  <a:tcPr marL="101600" marR="101600" marT="38100" marB="38100" anchor="ctr">
                    <a:lnL w="9525" cap="flat" cmpd="sng" algn="ctr">
                      <a:solidFill>
                        <a:srgbClr val="DBE5EE"/>
                      </a:solidFill>
                      <a:prstDash val="solid"/>
                      <a:round/>
                      <a:headEnd type="none" w="med" len="med"/>
                      <a:tailEnd type="none" w="med" len="med"/>
                    </a:lnL>
                    <a:lnR w="9525" cap="flat" cmpd="sng" algn="ctr">
                      <a:solidFill>
                        <a:srgbClr val="DBE5EE"/>
                      </a:solidFill>
                      <a:prstDash val="solid"/>
                      <a:round/>
                      <a:headEnd type="none" w="med" len="med"/>
                      <a:tailEnd type="none" w="med" len="med"/>
                    </a:lnR>
                    <a:lnT w="9525" cap="flat" cmpd="sng" algn="ctr">
                      <a:solidFill>
                        <a:srgbClr val="DBE5EE"/>
                      </a:solidFill>
                      <a:prstDash val="solid"/>
                      <a:round/>
                      <a:headEnd type="none" w="med" len="med"/>
                      <a:tailEnd type="none" w="med" len="med"/>
                    </a:lnT>
                    <a:lnB w="9525" cap="flat" cmpd="sng" algn="ctr">
                      <a:solidFill>
                        <a:srgbClr val="DBE5EE"/>
                      </a:solidFill>
                      <a:prstDash val="solid"/>
                      <a:round/>
                      <a:headEnd type="none" w="med" len="med"/>
                      <a:tailEnd type="none" w="med" len="med"/>
                    </a:lnB>
                    <a:solidFill>
                      <a:srgbClr val="F2F7FB"/>
                    </a:solidFill>
                  </a:tcPr>
                </a:tc>
              </a:tr>
            </a:tbl>
          </a:graphicData>
        </a:graphic>
      </p:graphicFrame>
      <p:sp>
        <p:nvSpPr>
          <p:cNvPr id="5" name="Team note"/>
          <p:cNvSpPr txBox="1"/>
          <p:nvPr/>
        </p:nvSpPr>
        <p:spPr>
          <a:xfrm>
            <a:off x="548640" y="5852160"/>
            <a:ext cx="11064240" cy="457200"/>
          </a:xfrm>
          <a:prstGeom prst="rect">
            <a:avLst/>
          </a:prstGeom>
          <a:noFill/>
          <a:ln/>
        </p:spPr>
        <p:txBody>
          <a:bodyPr wrap="square" lIns="0" tIns="0" rIns="0" bIns="0" rtlCol="0" anchor="t"/>
          <a:lstStyle/>
          <a:p>
            <a:pPr indent="0" marL="0">
              <a:buNone/>
            </a:pPr>
            <a:r>
              <a:rPr lang="en-US" sz="1400" dirty="0">
                <a:solidFill>
                  <a:srgbClr val="536476"/>
                </a:solidFill>
              </a:rPr>
              <a:t>A Tunisia-based Frappe team working Mauritius office hours; the engagement lead and functional consultant are on site for kick-off and the Lot 1 go-live.</a:t>
            </a:r>
            <a:endParaRPr lang="en-US" sz="14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1064240" cy="320040"/>
          </a:xfrm>
          <a:prstGeom prst="rect">
            <a:avLst/>
          </a:prstGeom>
          <a:noFill/>
          <a:ln/>
        </p:spPr>
        <p:txBody>
          <a:bodyPr wrap="square" lIns="0" tIns="0" rIns="0" bIns="0" rtlCol="0"/>
          <a:lstStyle/>
          <a:p>
            <a:pPr indent="0" marL="0">
              <a:buNone/>
            </a:pPr>
            <a:r>
              <a:rPr lang="en-US" sz="1300" b="1" spc="200" kern="0" dirty="0">
                <a:solidFill>
                  <a:schemeClr val="accent2"/>
                </a:solidFill>
              </a:rPr>
              <a:t>FINANCIAL OFFER</a:t>
            </a:r>
            <a:endParaRPr lang="en-US" sz="1300" dirty="0"/>
          </a:p>
        </p:txBody>
      </p:sp>
      <p:sp>
        <p:nvSpPr>
          <p:cNvPr id="3" name="Text 0"/>
          <p:cNvSpPr/>
          <p:nvPr>
            <p:ph idx="101" type="title" hasCustomPrompt="1"/>
          </p:nvPr>
        </p:nvSpPr>
        <p:spPr>
          <a:xfrm>
            <a:off x="548640" y="713232"/>
            <a:ext cx="11064240" cy="1051560"/>
          </a:xfrm>
          <a:prstGeom prst="rect">
            <a:avLst/>
          </a:prstGeom>
          <a:noFill/>
          <a:ln/>
        </p:spPr>
        <p:txBody>
          <a:bodyPr wrap="square" lIns="0" tIns="0" rIns="0" bIns="0" rtlCol="0" anchor="t"/>
          <a:lstStyle/>
          <a:p>
            <a:pPr algn="l" indent="0" marL="0">
              <a:buNone/>
            </a:pPr>
            <a:r>
              <a:rPr lang="en-US" sz="3600" b="1" dirty="0">
                <a:solidFill>
                  <a:schemeClr val="tx2"/>
                </a:solidFill>
              </a:rPr>
              <a:t>Fixed price per lot, paid on accepted milestones</a:t>
            </a:r>
            <a:endParaRPr lang="en-US" sz="3600" dirty="0"/>
          </a:p>
        </p:txBody>
      </p:sp>
      <p:sp>
        <p:nvSpPr>
          <p:cNvPr id="4" name="Price card 1"/>
          <p:cNvSpPr/>
          <p:nvPr/>
        </p:nvSpPr>
        <p:spPr>
          <a:xfrm>
            <a:off x="548640" y="1874520"/>
            <a:ext cx="3566160" cy="1783080"/>
          </a:xfrm>
          <a:prstGeom prst="roundRect">
            <a:avLst>
              <a:gd name="adj" fmla="val 7179"/>
            </a:avLst>
          </a:prstGeom>
          <a:solidFill>
            <a:schemeClr val="tx2"/>
          </a:solidFill>
          <a:ln w="12700">
            <a:solidFill>
              <a:schemeClr val="tx2"/>
            </a:solidFill>
            <a:prstDash val="solid"/>
          </a:ln>
        </p:spPr>
      </p:sp>
      <p:sp>
        <p:nvSpPr>
          <p:cNvPr id="5" name="Price text 1"/>
          <p:cNvSpPr txBox="1"/>
          <p:nvPr/>
        </p:nvSpPr>
        <p:spPr>
          <a:xfrm>
            <a:off x="822960" y="2057400"/>
            <a:ext cx="3108960" cy="1463040"/>
          </a:xfrm>
          <a:prstGeom prst="rect">
            <a:avLst/>
          </a:prstGeom>
          <a:noFill/>
          <a:ln/>
        </p:spPr>
        <p:txBody>
          <a:bodyPr wrap="square" lIns="0" tIns="0" rIns="0" bIns="0" rtlCol="0" anchor="t"/>
          <a:lstStyle/>
          <a:p>
            <a:pPr indent="0" marL="0">
              <a:buNone/>
            </a:pPr>
            <a:r>
              <a:rPr lang="en-US" sz="1300" b="1" spc="100" kern="0" dirty="0">
                <a:solidFill>
                  <a:schemeClr val="accent3"/>
                </a:solidFill>
              </a:rPr>
              <a:t>LOT 1 · MUST</a:t>
            </a:r>
            <a:endParaRPr lang="en-US" sz="1500" dirty="0"/>
          </a:p>
          <a:p>
            <a:pPr indent="0" marL="0">
              <a:buNone/>
            </a:pPr>
            <a:r>
              <a:rPr lang="en-US" sz="3600" b="1" dirty="0">
                <a:solidFill>
                  <a:schemeClr val="bg1"/>
                </a:solidFill>
              </a:rPr>
              <a:t>US$90,400</a:t>
            </a:r>
            <a:endParaRPr lang="en-US" sz="1500" dirty="0"/>
          </a:p>
          <a:p>
            <a:pPr indent="0" marL="0">
              <a:buNone/>
            </a:pPr>
            <a:r>
              <a:rPr lang="en-US" sz="1400" dirty="0">
                <a:solidFill>
                  <a:schemeClr val="bg2"/>
                </a:solidFill>
              </a:rPr>
              <a:t>59 requirements · live 5 April 2027</a:t>
            </a:r>
            <a:endParaRPr lang="en-US" sz="1500" dirty="0"/>
          </a:p>
        </p:txBody>
      </p:sp>
      <p:sp>
        <p:nvSpPr>
          <p:cNvPr id="6" name="Price card 2"/>
          <p:cNvSpPr/>
          <p:nvPr/>
        </p:nvSpPr>
        <p:spPr>
          <a:xfrm>
            <a:off x="4297680" y="1874520"/>
            <a:ext cx="3566160" cy="1783080"/>
          </a:xfrm>
          <a:prstGeom prst="roundRect">
            <a:avLst>
              <a:gd name="adj" fmla="val 7179"/>
            </a:avLst>
          </a:prstGeom>
          <a:solidFill>
            <a:schemeClr val="bg1"/>
          </a:solidFill>
          <a:ln w="12700">
            <a:solidFill>
              <a:srgbClr val="DBE5EE"/>
            </a:solidFill>
            <a:prstDash val="solid"/>
          </a:ln>
        </p:spPr>
      </p:sp>
      <p:sp>
        <p:nvSpPr>
          <p:cNvPr id="7" name="Price text 2"/>
          <p:cNvSpPr txBox="1"/>
          <p:nvPr/>
        </p:nvSpPr>
        <p:spPr>
          <a:xfrm>
            <a:off x="4572000" y="2057400"/>
            <a:ext cx="3108960" cy="1463040"/>
          </a:xfrm>
          <a:prstGeom prst="rect">
            <a:avLst/>
          </a:prstGeom>
          <a:noFill/>
          <a:ln/>
        </p:spPr>
        <p:txBody>
          <a:bodyPr wrap="square" lIns="0" tIns="0" rIns="0" bIns="0" rtlCol="0" anchor="t"/>
          <a:lstStyle/>
          <a:p>
            <a:pPr indent="0" marL="0">
              <a:buNone/>
            </a:pPr>
            <a:r>
              <a:rPr lang="en-US" sz="1300" b="1" spc="100" kern="0" dirty="0">
                <a:solidFill>
                  <a:schemeClr val="accent2"/>
                </a:solidFill>
              </a:rPr>
              <a:t>LOT 2 · SHOULD</a:t>
            </a:r>
            <a:endParaRPr lang="en-US" sz="1500" dirty="0"/>
          </a:p>
          <a:p>
            <a:pPr indent="0" marL="0">
              <a:buNone/>
            </a:pPr>
            <a:r>
              <a:rPr lang="en-US" sz="3600" b="1" dirty="0">
                <a:solidFill>
                  <a:schemeClr val="tx2"/>
                </a:solidFill>
              </a:rPr>
              <a:t>US$35,400</a:t>
            </a:r>
            <a:endParaRPr lang="en-US" sz="1500" dirty="0"/>
          </a:p>
          <a:p>
            <a:pPr indent="0" marL="0">
              <a:buNone/>
            </a:pPr>
            <a:r>
              <a:rPr lang="en-US" sz="1400" dirty="0">
                <a:solidFill>
                  <a:srgbClr val="536476"/>
                </a:solidFill>
              </a:rPr>
              <a:t>27 requirements · live 26 July 2027</a:t>
            </a:r>
            <a:endParaRPr lang="en-US" sz="1500" dirty="0"/>
          </a:p>
        </p:txBody>
      </p:sp>
      <p:sp>
        <p:nvSpPr>
          <p:cNvPr id="8" name="Price card 3"/>
          <p:cNvSpPr/>
          <p:nvPr/>
        </p:nvSpPr>
        <p:spPr>
          <a:xfrm>
            <a:off x="8046720" y="1874520"/>
            <a:ext cx="3566160" cy="1783080"/>
          </a:xfrm>
          <a:prstGeom prst="roundRect">
            <a:avLst>
              <a:gd name="adj" fmla="val 7179"/>
            </a:avLst>
          </a:prstGeom>
          <a:solidFill>
            <a:schemeClr val="bg1"/>
          </a:solidFill>
          <a:ln w="12700">
            <a:solidFill>
              <a:srgbClr val="DBE5EE"/>
            </a:solidFill>
            <a:prstDash val="solid"/>
          </a:ln>
        </p:spPr>
      </p:sp>
      <p:sp>
        <p:nvSpPr>
          <p:cNvPr id="9" name="Price text 3"/>
          <p:cNvSpPr txBox="1"/>
          <p:nvPr/>
        </p:nvSpPr>
        <p:spPr>
          <a:xfrm>
            <a:off x="8321040" y="2057400"/>
            <a:ext cx="3108960" cy="1463040"/>
          </a:xfrm>
          <a:prstGeom prst="rect">
            <a:avLst/>
          </a:prstGeom>
          <a:noFill/>
          <a:ln/>
        </p:spPr>
        <p:txBody>
          <a:bodyPr wrap="square" lIns="0" tIns="0" rIns="0" bIns="0" rtlCol="0" anchor="t"/>
          <a:lstStyle/>
          <a:p>
            <a:pPr indent="0" marL="0">
              <a:buNone/>
            </a:pPr>
            <a:r>
              <a:rPr lang="en-US" sz="1300" b="1" spc="100" kern="0" dirty="0">
                <a:solidFill>
                  <a:schemeClr val="accent2"/>
                </a:solidFill>
              </a:rPr>
              <a:t>LOT 3 · COULD</a:t>
            </a:r>
            <a:endParaRPr lang="en-US" sz="1500" dirty="0"/>
          </a:p>
          <a:p>
            <a:pPr indent="0" marL="0">
              <a:buNone/>
            </a:pPr>
            <a:r>
              <a:rPr lang="en-US" sz="3600" b="1" dirty="0">
                <a:solidFill>
                  <a:schemeClr val="tx2"/>
                </a:solidFill>
              </a:rPr>
              <a:t>US$7,700</a:t>
            </a:r>
            <a:endParaRPr lang="en-US" sz="1500" dirty="0"/>
          </a:p>
          <a:p>
            <a:pPr indent="0" marL="0">
              <a:buNone/>
            </a:pPr>
            <a:r>
              <a:rPr lang="en-US" sz="1400" dirty="0">
                <a:solidFill>
                  <a:srgbClr val="536476"/>
                </a:solidFill>
              </a:rPr>
              <a:t>5 requirements · live 20 September 2027</a:t>
            </a:r>
            <a:endParaRPr lang="en-US" sz="1500" dirty="0"/>
          </a:p>
        </p:txBody>
      </p:sp>
      <p:sp>
        <p:nvSpPr>
          <p:cNvPr id="10" name="Milestone 1"/>
          <p:cNvSpPr/>
          <p:nvPr/>
        </p:nvSpPr>
        <p:spPr>
          <a:xfrm>
            <a:off x="548640" y="3931920"/>
            <a:ext cx="2121408" cy="914400"/>
          </a:xfrm>
          <a:prstGeom prst="roundRect">
            <a:avLst>
              <a:gd name="adj" fmla="val 12000"/>
            </a:avLst>
          </a:prstGeom>
          <a:solidFill>
            <a:schemeClr val="bg2"/>
          </a:solidFill>
          <a:ln w="12700">
            <a:solidFill>
              <a:schemeClr val="bg2"/>
            </a:solidFill>
            <a:prstDash val="solid"/>
          </a:ln>
        </p:spPr>
      </p:sp>
      <p:sp>
        <p:nvSpPr>
          <p:cNvPr id="11" name="Milestone text 1"/>
          <p:cNvSpPr txBox="1"/>
          <p:nvPr/>
        </p:nvSpPr>
        <p:spPr>
          <a:xfrm>
            <a:off x="731520" y="4023360"/>
            <a:ext cx="1847088" cy="777240"/>
          </a:xfrm>
          <a:prstGeom prst="rect">
            <a:avLst/>
          </a:prstGeom>
          <a:noFill/>
          <a:ln/>
        </p:spPr>
        <p:txBody>
          <a:bodyPr wrap="square" lIns="0" tIns="0" rIns="0" bIns="0" rtlCol="0" anchor="t"/>
          <a:lstStyle/>
          <a:p>
            <a:pPr indent="0" marL="0">
              <a:buNone/>
            </a:pPr>
            <a:r>
              <a:rPr lang="en-US" sz="2200" b="1" dirty="0">
                <a:solidFill>
                  <a:schemeClr val="accent1"/>
                </a:solidFill>
              </a:rPr>
              <a:t>20%</a:t>
            </a:r>
            <a:endParaRPr lang="en-US" sz="1500" dirty="0"/>
          </a:p>
          <a:p>
            <a:pPr indent="0" marL="0">
              <a:buNone/>
            </a:pPr>
            <a:r>
              <a:rPr lang="en-US" sz="1350" dirty="0">
                <a:solidFill>
                  <a:schemeClr val="tx2"/>
                </a:solidFill>
              </a:rPr>
              <a:t>Signature</a:t>
            </a:r>
            <a:endParaRPr lang="en-US" sz="1500" dirty="0"/>
          </a:p>
        </p:txBody>
      </p:sp>
      <p:sp>
        <p:nvSpPr>
          <p:cNvPr id="12" name="Milestone 2"/>
          <p:cNvSpPr/>
          <p:nvPr/>
        </p:nvSpPr>
        <p:spPr>
          <a:xfrm>
            <a:off x="2761488" y="3931920"/>
            <a:ext cx="3227832" cy="914400"/>
          </a:xfrm>
          <a:prstGeom prst="roundRect">
            <a:avLst>
              <a:gd name="adj" fmla="val 12000"/>
            </a:avLst>
          </a:prstGeom>
          <a:solidFill>
            <a:schemeClr val="bg2"/>
          </a:solidFill>
          <a:ln w="12700">
            <a:solidFill>
              <a:schemeClr val="bg2"/>
            </a:solidFill>
            <a:prstDash val="solid"/>
          </a:ln>
        </p:spPr>
      </p:sp>
      <p:sp>
        <p:nvSpPr>
          <p:cNvPr id="13" name="Milestone text 2"/>
          <p:cNvSpPr txBox="1"/>
          <p:nvPr/>
        </p:nvSpPr>
        <p:spPr>
          <a:xfrm>
            <a:off x="2944368" y="4023360"/>
            <a:ext cx="2953512" cy="777240"/>
          </a:xfrm>
          <a:prstGeom prst="rect">
            <a:avLst/>
          </a:prstGeom>
          <a:noFill/>
          <a:ln/>
        </p:spPr>
        <p:txBody>
          <a:bodyPr wrap="square" lIns="0" tIns="0" rIns="0" bIns="0" rtlCol="0" anchor="t"/>
          <a:lstStyle/>
          <a:p>
            <a:pPr indent="0" marL="0">
              <a:buNone/>
            </a:pPr>
            <a:r>
              <a:rPr lang="en-US" sz="2200" b="1" dirty="0">
                <a:solidFill>
                  <a:schemeClr val="accent1"/>
                </a:solidFill>
              </a:rPr>
              <a:t>30%</a:t>
            </a:r>
            <a:endParaRPr lang="en-US" sz="1500" dirty="0"/>
          </a:p>
          <a:p>
            <a:pPr indent="0" marL="0">
              <a:buNone/>
            </a:pPr>
            <a:r>
              <a:rPr lang="en-US" sz="1350" dirty="0">
                <a:solidFill>
                  <a:schemeClr val="tx2"/>
                </a:solidFill>
              </a:rPr>
              <a:t>Design signed off</a:t>
            </a:r>
            <a:endParaRPr lang="en-US" sz="1500" dirty="0"/>
          </a:p>
        </p:txBody>
      </p:sp>
      <p:sp>
        <p:nvSpPr>
          <p:cNvPr id="14" name="Milestone 3"/>
          <p:cNvSpPr/>
          <p:nvPr/>
        </p:nvSpPr>
        <p:spPr>
          <a:xfrm>
            <a:off x="6080760" y="3931920"/>
            <a:ext cx="3227832" cy="914400"/>
          </a:xfrm>
          <a:prstGeom prst="roundRect">
            <a:avLst>
              <a:gd name="adj" fmla="val 12000"/>
            </a:avLst>
          </a:prstGeom>
          <a:solidFill>
            <a:schemeClr val="bg2"/>
          </a:solidFill>
          <a:ln w="12700">
            <a:solidFill>
              <a:schemeClr val="bg2"/>
            </a:solidFill>
            <a:prstDash val="solid"/>
          </a:ln>
        </p:spPr>
      </p:sp>
      <p:sp>
        <p:nvSpPr>
          <p:cNvPr id="15" name="Milestone text 3"/>
          <p:cNvSpPr txBox="1"/>
          <p:nvPr/>
        </p:nvSpPr>
        <p:spPr>
          <a:xfrm>
            <a:off x="6263640" y="4023360"/>
            <a:ext cx="2953512" cy="777240"/>
          </a:xfrm>
          <a:prstGeom prst="rect">
            <a:avLst/>
          </a:prstGeom>
          <a:noFill/>
          <a:ln/>
        </p:spPr>
        <p:txBody>
          <a:bodyPr wrap="square" lIns="0" tIns="0" rIns="0" bIns="0" rtlCol="0" anchor="t"/>
          <a:lstStyle/>
          <a:p>
            <a:pPr indent="0" marL="0">
              <a:buNone/>
            </a:pPr>
            <a:r>
              <a:rPr lang="en-US" sz="2200" b="1" dirty="0">
                <a:solidFill>
                  <a:schemeClr val="accent1"/>
                </a:solidFill>
              </a:rPr>
              <a:t>30%</a:t>
            </a:r>
            <a:endParaRPr lang="en-US" sz="1500" dirty="0"/>
          </a:p>
          <a:p>
            <a:pPr indent="0" marL="0">
              <a:buNone/>
            </a:pPr>
            <a:r>
              <a:rPr lang="en-US" sz="1350" dirty="0">
                <a:solidFill>
                  <a:schemeClr val="tx2"/>
                </a:solidFill>
              </a:rPr>
              <a:t>UAT and Appendix F tests passed</a:t>
            </a:r>
            <a:endParaRPr lang="en-US" sz="1500" dirty="0"/>
          </a:p>
        </p:txBody>
      </p:sp>
      <p:sp>
        <p:nvSpPr>
          <p:cNvPr id="16" name="Milestone 4"/>
          <p:cNvSpPr/>
          <p:nvPr/>
        </p:nvSpPr>
        <p:spPr>
          <a:xfrm>
            <a:off x="9400032" y="3931920"/>
            <a:ext cx="2121408" cy="914400"/>
          </a:xfrm>
          <a:prstGeom prst="roundRect">
            <a:avLst>
              <a:gd name="adj" fmla="val 12000"/>
            </a:avLst>
          </a:prstGeom>
          <a:solidFill>
            <a:schemeClr val="bg2"/>
          </a:solidFill>
          <a:ln w="12700">
            <a:solidFill>
              <a:schemeClr val="bg2"/>
            </a:solidFill>
            <a:prstDash val="solid"/>
          </a:ln>
        </p:spPr>
      </p:sp>
      <p:sp>
        <p:nvSpPr>
          <p:cNvPr id="17" name="Milestone text 4"/>
          <p:cNvSpPr txBox="1"/>
          <p:nvPr/>
        </p:nvSpPr>
        <p:spPr>
          <a:xfrm>
            <a:off x="9582912" y="4023360"/>
            <a:ext cx="1847088" cy="777240"/>
          </a:xfrm>
          <a:prstGeom prst="rect">
            <a:avLst/>
          </a:prstGeom>
          <a:noFill/>
          <a:ln/>
        </p:spPr>
        <p:txBody>
          <a:bodyPr wrap="square" lIns="0" tIns="0" rIns="0" bIns="0" rtlCol="0" anchor="t"/>
          <a:lstStyle/>
          <a:p>
            <a:pPr indent="0" marL="0">
              <a:buNone/>
            </a:pPr>
            <a:r>
              <a:rPr lang="en-US" sz="2200" b="1" dirty="0">
                <a:solidFill>
                  <a:schemeClr val="accent1"/>
                </a:solidFill>
              </a:rPr>
              <a:t>20%</a:t>
            </a:r>
            <a:endParaRPr lang="en-US" sz="1500" dirty="0"/>
          </a:p>
          <a:p>
            <a:pPr indent="0" marL="0">
              <a:buNone/>
            </a:pPr>
            <a:r>
              <a:rPr lang="en-US" sz="1350" dirty="0">
                <a:solidFill>
                  <a:schemeClr val="tx2"/>
                </a:solidFill>
              </a:rPr>
              <a:t>Live + 30 days stable</a:t>
            </a:r>
            <a:endParaRPr lang="en-US" sz="1500" dirty="0"/>
          </a:p>
        </p:txBody>
      </p:sp>
      <p:sp>
        <p:nvSpPr>
          <p:cNvPr id="18" name="Band"/>
          <p:cNvSpPr/>
          <p:nvPr/>
        </p:nvSpPr>
        <p:spPr>
          <a:xfrm>
            <a:off x="548640" y="5120640"/>
            <a:ext cx="11064240" cy="777240"/>
          </a:xfrm>
          <a:prstGeom prst="roundRect">
            <a:avLst>
              <a:gd name="adj" fmla="val 14118"/>
            </a:avLst>
          </a:prstGeom>
          <a:solidFill>
            <a:schemeClr val="bg2"/>
          </a:solidFill>
          <a:ln w="12700">
            <a:solidFill>
              <a:schemeClr val="bg2"/>
            </a:solidFill>
            <a:prstDash val="solid"/>
          </a:ln>
        </p:spPr>
      </p:sp>
      <p:sp>
        <p:nvSpPr>
          <p:cNvPr id="19" name="Band text"/>
          <p:cNvSpPr txBox="1"/>
          <p:nvPr/>
        </p:nvSpPr>
        <p:spPr>
          <a:xfrm>
            <a:off x="777240" y="5120640"/>
            <a:ext cx="10607040" cy="777240"/>
          </a:xfrm>
          <a:prstGeom prst="rect">
            <a:avLst/>
          </a:prstGeom>
          <a:noFill/>
          <a:ln/>
        </p:spPr>
        <p:txBody>
          <a:bodyPr wrap="square" lIns="0" tIns="0" rIns="0" bIns="0" rtlCol="0" anchor="ctr"/>
          <a:lstStyle/>
          <a:p>
            <a:pPr indent="0" marL="0">
              <a:buNone/>
            </a:pPr>
            <a:r>
              <a:rPr lang="en-US" sz="1600" dirty="0">
                <a:solidFill>
                  <a:schemeClr val="tx2"/>
                </a:solidFill>
              </a:rPr>
              <a:t>Recurring: support US$3,000 a month from Lot 1 go-live · hosting US$375 a month · penetration test US$4,500 before go-live, then US$3,000 a year · licences US$0.</a:t>
            </a:r>
            <a:endParaRPr lang="en-US" sz="16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1064240" cy="320040"/>
          </a:xfrm>
          <a:prstGeom prst="rect">
            <a:avLst/>
          </a:prstGeom>
          <a:noFill/>
          <a:ln/>
        </p:spPr>
        <p:txBody>
          <a:bodyPr wrap="square" lIns="0" tIns="0" rIns="0" bIns="0" rtlCol="0"/>
          <a:lstStyle/>
          <a:p>
            <a:pPr indent="0" marL="0">
              <a:buNone/>
            </a:pPr>
            <a:r>
              <a:rPr lang="en-US" sz="1300" b="1" spc="200" kern="0" dirty="0">
                <a:solidFill>
                  <a:schemeClr val="accent2"/>
                </a:solidFill>
              </a:rPr>
              <a:t>HOSTING</a:t>
            </a:r>
            <a:endParaRPr lang="en-US" sz="1300" dirty="0"/>
          </a:p>
        </p:txBody>
      </p:sp>
      <p:sp>
        <p:nvSpPr>
          <p:cNvPr id="3" name="Text 0"/>
          <p:cNvSpPr/>
          <p:nvPr>
            <p:ph idx="101" type="title" hasCustomPrompt="1"/>
          </p:nvPr>
        </p:nvSpPr>
        <p:spPr>
          <a:xfrm>
            <a:off x="548640" y="713232"/>
            <a:ext cx="11064240" cy="1051560"/>
          </a:xfrm>
          <a:prstGeom prst="rect">
            <a:avLst/>
          </a:prstGeom>
          <a:noFill/>
          <a:ln/>
        </p:spPr>
        <p:txBody>
          <a:bodyPr wrap="square" lIns="0" tIns="0" rIns="0" bIns="0" rtlCol="0" anchor="t"/>
          <a:lstStyle/>
          <a:p>
            <a:pPr algn="l" indent="0" marL="0">
              <a:buNone/>
            </a:pPr>
            <a:r>
              <a:rPr lang="en-US" sz="3600" b="1" dirty="0">
                <a:solidFill>
                  <a:schemeClr val="tx2"/>
                </a:solidFill>
              </a:rPr>
              <a:t>US$375 a month, built from OVHcloud's public price list</a:t>
            </a:r>
            <a:endParaRPr lang="en-US" sz="3600" dirty="0"/>
          </a:p>
        </p:txBody>
      </p:sp>
      <p:graphicFrame>
        <p:nvGraphicFramePr>
          <p:cNvPr id="4" name="Hosting chart" descr=""/>
          <p:cNvGraphicFramePr/>
          <p:nvPr/>
        </p:nvGraphicFramePr>
        <p:xfrm>
          <a:off x="548640" y="1783080"/>
          <a:ext cx="6035040" cy="3566160"/>
        </p:xfrm>
        <a:graphic xmlns:a="http://schemas.openxmlformats.org/drawingml/2006/main">
          <a:graphicData uri="http://schemas.openxmlformats.org/drawingml/2006/chart">
            <c:chart xmlns:c="http://schemas.openxmlformats.org/drawingml/2006/chart" r:id="rId1"/>
          </a:graphicData>
        </a:graphic>
      </p:graphicFrame>
      <p:sp>
        <p:nvSpPr>
          <p:cNvPr id="5" name="Total rule"/>
          <p:cNvSpPr/>
          <p:nvPr/>
        </p:nvSpPr>
        <p:spPr>
          <a:xfrm>
            <a:off x="548640" y="5486400"/>
            <a:ext cx="6035040" cy="0"/>
          </a:xfrm>
          <a:prstGeom prst="line">
            <a:avLst/>
          </a:prstGeom>
          <a:noFill/>
          <a:ln w="19050">
            <a:solidFill>
              <a:schemeClr val="tx2"/>
            </a:solidFill>
            <a:prstDash val="solid"/>
          </a:ln>
        </p:spPr>
      </p:sp>
      <p:sp>
        <p:nvSpPr>
          <p:cNvPr id="6" name="Total label"/>
          <p:cNvSpPr txBox="1"/>
          <p:nvPr/>
        </p:nvSpPr>
        <p:spPr>
          <a:xfrm>
            <a:off x="548640" y="5577840"/>
            <a:ext cx="3657600" cy="457200"/>
          </a:xfrm>
          <a:prstGeom prst="rect">
            <a:avLst/>
          </a:prstGeom>
          <a:noFill/>
          <a:ln/>
        </p:spPr>
        <p:txBody>
          <a:bodyPr wrap="square" lIns="0" tIns="0" rIns="0" bIns="0" rtlCol="0" anchor="ctr"/>
          <a:lstStyle/>
          <a:p>
            <a:pPr indent="0" marL="0">
              <a:buNone/>
            </a:pPr>
            <a:r>
              <a:rPr lang="en-US" sz="1600" dirty="0">
                <a:solidFill>
                  <a:schemeClr val="tx2"/>
                </a:solidFill>
              </a:rPr>
              <a:t>Fixed monthly fee, year 1</a:t>
            </a:r>
            <a:endParaRPr lang="en-US" sz="1600" dirty="0"/>
          </a:p>
        </p:txBody>
      </p:sp>
      <p:sp>
        <p:nvSpPr>
          <p:cNvPr id="7" name="Total value"/>
          <p:cNvSpPr txBox="1"/>
          <p:nvPr/>
        </p:nvSpPr>
        <p:spPr>
          <a:xfrm>
            <a:off x="4206240" y="5532120"/>
            <a:ext cx="2377440" cy="548640"/>
          </a:xfrm>
          <a:prstGeom prst="rect">
            <a:avLst/>
          </a:prstGeom>
          <a:noFill/>
          <a:ln/>
        </p:spPr>
        <p:txBody>
          <a:bodyPr wrap="square" lIns="0" tIns="0" rIns="0" bIns="0" rtlCol="0" anchor="ctr"/>
          <a:lstStyle/>
          <a:p>
            <a:pPr algn="r" indent="0" marL="0">
              <a:buNone/>
            </a:pPr>
            <a:r>
              <a:rPr lang="en-US" sz="2800" b="1" dirty="0">
                <a:solidFill>
                  <a:schemeClr val="tx2"/>
                </a:solidFill>
              </a:rPr>
              <a:t>US$375</a:t>
            </a:r>
            <a:endParaRPr lang="en-US" sz="2800" dirty="0"/>
          </a:p>
        </p:txBody>
      </p:sp>
      <p:sp>
        <p:nvSpPr>
          <p:cNvPr id="8" name="Reason 1"/>
          <p:cNvSpPr/>
          <p:nvPr/>
        </p:nvSpPr>
        <p:spPr>
          <a:xfrm>
            <a:off x="6949440" y="1783080"/>
            <a:ext cx="4663440" cy="731520"/>
          </a:xfrm>
          <a:prstGeom prst="roundRect">
            <a:avLst>
              <a:gd name="adj" fmla="val 15000"/>
            </a:avLst>
          </a:prstGeom>
          <a:solidFill>
            <a:srgbClr val="F5F9FC"/>
          </a:solidFill>
          <a:ln w="12700">
            <a:solidFill>
              <a:srgbClr val="F5F9FC"/>
            </a:solidFill>
            <a:prstDash val="solid"/>
          </a:ln>
        </p:spPr>
      </p:sp>
      <p:sp>
        <p:nvSpPr>
          <p:cNvPr id="9" name="Reason text 1"/>
          <p:cNvSpPr txBox="1"/>
          <p:nvPr/>
        </p:nvSpPr>
        <p:spPr>
          <a:xfrm>
            <a:off x="7150608" y="1856232"/>
            <a:ext cx="4297680" cy="621792"/>
          </a:xfrm>
          <a:prstGeom prst="rect">
            <a:avLst/>
          </a:prstGeom>
          <a:noFill/>
          <a:ln/>
        </p:spPr>
        <p:txBody>
          <a:bodyPr wrap="square" lIns="0" tIns="0" rIns="0" bIns="0" rtlCol="0" anchor="ctr"/>
          <a:lstStyle/>
          <a:p>
            <a:pPr indent="0" marL="0">
              <a:buNone/>
            </a:pPr>
            <a:r>
              <a:rPr lang="en-US" sz="1500" b="1" dirty="0">
                <a:solidFill>
                  <a:schemeClr val="tx2"/>
                </a:solidFill>
              </a:rPr>
              <a:t>Two of everything in live</a:t>
            </a:r>
            <a:endParaRPr lang="en-US" sz="1500" dirty="0"/>
          </a:p>
          <a:p>
            <a:pPr indent="0" marL="0">
              <a:buNone/>
            </a:pPr>
            <a:r>
              <a:rPr lang="en-US" sz="1350" dirty="0">
                <a:solidFill>
                  <a:srgbClr val="536476"/>
                </a:solidFill>
              </a:rPr>
              <a:t>in different Paris zones, for ≥ 99.9% availability</a:t>
            </a:r>
            <a:endParaRPr lang="en-US" sz="1500" dirty="0"/>
          </a:p>
        </p:txBody>
      </p:sp>
      <p:sp>
        <p:nvSpPr>
          <p:cNvPr id="10" name="Reason 2"/>
          <p:cNvSpPr/>
          <p:nvPr/>
        </p:nvSpPr>
        <p:spPr>
          <a:xfrm>
            <a:off x="6949440" y="2633472"/>
            <a:ext cx="4663440" cy="731520"/>
          </a:xfrm>
          <a:prstGeom prst="roundRect">
            <a:avLst>
              <a:gd name="adj" fmla="val 15000"/>
            </a:avLst>
          </a:prstGeom>
          <a:solidFill>
            <a:srgbClr val="F5F9FC"/>
          </a:solidFill>
          <a:ln w="12700">
            <a:solidFill>
              <a:srgbClr val="F5F9FC"/>
            </a:solidFill>
            <a:prstDash val="solid"/>
          </a:ln>
        </p:spPr>
      </p:sp>
      <p:sp>
        <p:nvSpPr>
          <p:cNvPr id="11" name="Reason text 2"/>
          <p:cNvSpPr txBox="1"/>
          <p:nvPr/>
        </p:nvSpPr>
        <p:spPr>
          <a:xfrm>
            <a:off x="7150608" y="2706624"/>
            <a:ext cx="4297680" cy="621792"/>
          </a:xfrm>
          <a:prstGeom prst="rect">
            <a:avLst/>
          </a:prstGeom>
          <a:noFill/>
          <a:ln/>
        </p:spPr>
        <p:txBody>
          <a:bodyPr wrap="square" lIns="0" tIns="0" rIns="0" bIns="0" rtlCol="0" anchor="ctr"/>
          <a:lstStyle/>
          <a:p>
            <a:pPr indent="0" marL="0">
              <a:buNone/>
            </a:pPr>
            <a:r>
              <a:rPr lang="en-US" sz="1500" b="1" dirty="0">
                <a:solidFill>
                  <a:schemeClr val="tx2"/>
                </a:solidFill>
              </a:rPr>
              <a:t>Full hourly list price</a:t>
            </a:r>
            <a:endParaRPr lang="en-US" sz="1500" dirty="0"/>
          </a:p>
          <a:p>
            <a:pPr indent="0" marL="0">
              <a:buNone/>
            </a:pPr>
            <a:r>
              <a:rPr lang="en-US" sz="1350" dirty="0">
                <a:solidFill>
                  <a:srgbClr val="536476"/>
                </a:solidFill>
              </a:rPr>
              <a:t>no Savings Plan discount assumed</a:t>
            </a:r>
            <a:endParaRPr lang="en-US" sz="1500" dirty="0"/>
          </a:p>
        </p:txBody>
      </p:sp>
      <p:sp>
        <p:nvSpPr>
          <p:cNvPr id="12" name="Reason 3"/>
          <p:cNvSpPr/>
          <p:nvPr/>
        </p:nvSpPr>
        <p:spPr>
          <a:xfrm>
            <a:off x="6949440" y="3483864"/>
            <a:ext cx="4663440" cy="731520"/>
          </a:xfrm>
          <a:prstGeom prst="roundRect">
            <a:avLst>
              <a:gd name="adj" fmla="val 15000"/>
            </a:avLst>
          </a:prstGeom>
          <a:solidFill>
            <a:srgbClr val="F5F9FC"/>
          </a:solidFill>
          <a:ln w="12700">
            <a:solidFill>
              <a:srgbClr val="F5F9FC"/>
            </a:solidFill>
            <a:prstDash val="solid"/>
          </a:ln>
        </p:spPr>
      </p:sp>
      <p:sp>
        <p:nvSpPr>
          <p:cNvPr id="13" name="Reason text 3"/>
          <p:cNvSpPr txBox="1"/>
          <p:nvPr/>
        </p:nvSpPr>
        <p:spPr>
          <a:xfrm>
            <a:off x="7150608" y="3557016"/>
            <a:ext cx="4297680" cy="621792"/>
          </a:xfrm>
          <a:prstGeom prst="rect">
            <a:avLst/>
          </a:prstGeom>
          <a:noFill/>
          <a:ln/>
        </p:spPr>
        <p:txBody>
          <a:bodyPr wrap="square" lIns="0" tIns="0" rIns="0" bIns="0" rtlCol="0" anchor="ctr"/>
          <a:lstStyle/>
          <a:p>
            <a:pPr indent="0" marL="0">
              <a:buNone/>
            </a:pPr>
            <a:r>
              <a:rPr lang="en-US" sz="1500" b="1" dirty="0">
                <a:solidFill>
                  <a:schemeClr val="tx2"/>
                </a:solidFill>
              </a:rPr>
              <a:t>No traffic charges</a:t>
            </a:r>
            <a:endParaRPr lang="en-US" sz="1500" dirty="0"/>
          </a:p>
          <a:p>
            <a:pPr indent="0" marL="0">
              <a:buNone/>
            </a:pPr>
            <a:r>
              <a:rPr lang="en-US" sz="1350" dirty="0">
                <a:solidFill>
                  <a:srgbClr val="536476"/>
                </a:solidFill>
              </a:rPr>
              <a:t>between zones or to the internet</a:t>
            </a:r>
            <a:endParaRPr lang="en-US" sz="1500" dirty="0"/>
          </a:p>
        </p:txBody>
      </p:sp>
      <p:sp>
        <p:nvSpPr>
          <p:cNvPr id="14" name="Reason 4"/>
          <p:cNvSpPr/>
          <p:nvPr/>
        </p:nvSpPr>
        <p:spPr>
          <a:xfrm>
            <a:off x="6949440" y="4334256"/>
            <a:ext cx="4663440" cy="731520"/>
          </a:xfrm>
          <a:prstGeom prst="roundRect">
            <a:avLst>
              <a:gd name="adj" fmla="val 15000"/>
            </a:avLst>
          </a:prstGeom>
          <a:solidFill>
            <a:srgbClr val="F5F9FC"/>
          </a:solidFill>
          <a:ln w="12700">
            <a:solidFill>
              <a:srgbClr val="F5F9FC"/>
            </a:solidFill>
            <a:prstDash val="solid"/>
          </a:ln>
        </p:spPr>
      </p:sp>
      <p:sp>
        <p:nvSpPr>
          <p:cNvPr id="15" name="Reason text 4"/>
          <p:cNvSpPr txBox="1"/>
          <p:nvPr/>
        </p:nvSpPr>
        <p:spPr>
          <a:xfrm>
            <a:off x="7150608" y="4407408"/>
            <a:ext cx="4297680" cy="621792"/>
          </a:xfrm>
          <a:prstGeom prst="rect">
            <a:avLst/>
          </a:prstGeom>
          <a:noFill/>
          <a:ln/>
        </p:spPr>
        <p:txBody>
          <a:bodyPr wrap="square" lIns="0" tIns="0" rIns="0" bIns="0" rtlCol="0" anchor="ctr"/>
          <a:lstStyle/>
          <a:p>
            <a:pPr indent="0" marL="0">
              <a:buNone/>
            </a:pPr>
            <a:r>
              <a:rPr lang="en-US" sz="1500" b="1" dirty="0">
                <a:solidFill>
                  <a:schemeClr val="tx2"/>
                </a:solidFill>
              </a:rPr>
              <a:t>Backups at a second provider</a:t>
            </a:r>
            <a:endParaRPr lang="en-US" sz="1500" dirty="0"/>
          </a:p>
          <a:p>
            <a:pPr indent="0" marL="0">
              <a:buNone/>
            </a:pPr>
            <a:r>
              <a:rPr lang="en-US" sz="1350" dirty="0">
                <a:solidFill>
                  <a:srgbClr val="536476"/>
                </a:solidFill>
              </a:rPr>
              <a:t>Hetzner, Germany, as §7.3 requires</a:t>
            </a:r>
            <a:endParaRPr lang="en-US" sz="1500" dirty="0"/>
          </a:p>
        </p:txBody>
      </p:sp>
      <p:sp>
        <p:nvSpPr>
          <p:cNvPr id="16" name="Reason 5"/>
          <p:cNvSpPr/>
          <p:nvPr/>
        </p:nvSpPr>
        <p:spPr>
          <a:xfrm>
            <a:off x="6949440" y="5184648"/>
            <a:ext cx="4663440" cy="731520"/>
          </a:xfrm>
          <a:prstGeom prst="roundRect">
            <a:avLst>
              <a:gd name="adj" fmla="val 15000"/>
            </a:avLst>
          </a:prstGeom>
          <a:solidFill>
            <a:srgbClr val="F5F9FC"/>
          </a:solidFill>
          <a:ln w="12700">
            <a:solidFill>
              <a:srgbClr val="F5F9FC"/>
            </a:solidFill>
            <a:prstDash val="solid"/>
          </a:ln>
        </p:spPr>
      </p:sp>
      <p:sp>
        <p:nvSpPr>
          <p:cNvPr id="17" name="Reason text 5"/>
          <p:cNvSpPr txBox="1"/>
          <p:nvPr/>
        </p:nvSpPr>
        <p:spPr>
          <a:xfrm>
            <a:off x="7150608" y="5257800"/>
            <a:ext cx="4297680" cy="621792"/>
          </a:xfrm>
          <a:prstGeom prst="rect">
            <a:avLst/>
          </a:prstGeom>
          <a:noFill/>
          <a:ln/>
        </p:spPr>
        <p:txBody>
          <a:bodyPr wrap="square" lIns="0" tIns="0" rIns="0" bIns="0" rtlCol="0" anchor="ctr"/>
          <a:lstStyle/>
          <a:p>
            <a:pPr indent="0" marL="0">
              <a:buNone/>
            </a:pPr>
            <a:r>
              <a:rPr lang="en-US" sz="1500" b="1" dirty="0">
                <a:solidFill>
                  <a:schemeClr val="tx2"/>
                </a:solidFill>
              </a:rPr>
              <a:t>US$23,891 over five years</a:t>
            </a:r>
            <a:endParaRPr lang="en-US" sz="1500" dirty="0"/>
          </a:p>
          <a:p>
            <a:pPr indent="0" marL="0">
              <a:buNone/>
            </a:pPr>
            <a:r>
              <a:rPr lang="en-US" sz="1350" dirty="0">
                <a:solidFill>
                  <a:srgbClr val="536476"/>
                </a:solidFill>
              </a:rPr>
              <a:t>+3% a year from year 2</a:t>
            </a:r>
            <a:endParaRPr lang="en-US" sz="15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1064240" cy="320040"/>
          </a:xfrm>
          <a:prstGeom prst="rect">
            <a:avLst/>
          </a:prstGeom>
          <a:noFill/>
          <a:ln/>
        </p:spPr>
        <p:txBody>
          <a:bodyPr wrap="square" lIns="0" tIns="0" rIns="0" bIns="0" rtlCol="0"/>
          <a:lstStyle/>
          <a:p>
            <a:pPr indent="0" marL="0">
              <a:buNone/>
            </a:pPr>
            <a:r>
              <a:rPr lang="en-US" sz="1300" b="1" spc="200" kern="0" dirty="0">
                <a:solidFill>
                  <a:schemeClr val="accent2"/>
                </a:solidFill>
              </a:rPr>
              <a:t>TOTAL COST OF OWNERSHIP</a:t>
            </a:r>
            <a:endParaRPr lang="en-US" sz="1300" dirty="0"/>
          </a:p>
        </p:txBody>
      </p:sp>
      <p:sp>
        <p:nvSpPr>
          <p:cNvPr id="3" name="Text 0"/>
          <p:cNvSpPr/>
          <p:nvPr>
            <p:ph idx="101" type="title" hasCustomPrompt="1"/>
          </p:nvPr>
        </p:nvSpPr>
        <p:spPr>
          <a:xfrm>
            <a:off x="548640" y="713232"/>
            <a:ext cx="11064240" cy="1051560"/>
          </a:xfrm>
          <a:prstGeom prst="rect">
            <a:avLst/>
          </a:prstGeom>
          <a:noFill/>
          <a:ln/>
        </p:spPr>
        <p:txBody>
          <a:bodyPr wrap="square" lIns="0" tIns="0" rIns="0" bIns="0" rtlCol="0" anchor="t"/>
          <a:lstStyle/>
          <a:p>
            <a:pPr algn="l" indent="0" marL="0">
              <a:buNone/>
            </a:pPr>
            <a:r>
              <a:rPr lang="en-US" sz="3600" b="1" dirty="0">
                <a:solidFill>
                  <a:schemeClr val="tx2"/>
                </a:solidFill>
              </a:rPr>
              <a:t>US$350,020 over five years, with no licence fees</a:t>
            </a:r>
            <a:endParaRPr lang="en-US" sz="3600" dirty="0"/>
          </a:p>
        </p:txBody>
      </p:sp>
      <p:graphicFrame>
        <p:nvGraphicFramePr>
          <p:cNvPr id="4" name="TCO chart" descr=""/>
          <p:cNvGraphicFramePr/>
          <p:nvPr/>
        </p:nvGraphicFramePr>
        <p:xfrm>
          <a:off x="548640" y="1783080"/>
          <a:ext cx="6400800" cy="4206240"/>
        </p:xfrm>
        <a:graphic xmlns:a="http://schemas.openxmlformats.org/drawingml/2006/main">
          <a:graphicData uri="http://schemas.openxmlformats.org/drawingml/2006/chart">
            <c:chart xmlns:c="http://schemas.openxmlformats.org/drawingml/2006/chart" r:id="rId1"/>
          </a:graphicData>
        </a:graphic>
      </p:graphicFrame>
      <p:sp>
        <p:nvSpPr>
          <p:cNvPr id="5" name="Line 1"/>
          <p:cNvSpPr txBox="1"/>
          <p:nvPr/>
        </p:nvSpPr>
        <p:spPr>
          <a:xfrm>
            <a:off x="7406640" y="1920240"/>
            <a:ext cx="2651760" cy="457200"/>
          </a:xfrm>
          <a:prstGeom prst="rect">
            <a:avLst/>
          </a:prstGeom>
          <a:noFill/>
          <a:ln/>
        </p:spPr>
        <p:txBody>
          <a:bodyPr wrap="square" lIns="0" tIns="0" rIns="0" bIns="0" rtlCol="0" anchor="ctr"/>
          <a:lstStyle/>
          <a:p>
            <a:pPr indent="0" marL="0">
              <a:buNone/>
            </a:pPr>
            <a:r>
              <a:rPr lang="en-US" sz="1600" dirty="0">
                <a:solidFill>
                  <a:schemeClr val="tx1"/>
                </a:solidFill>
              </a:rPr>
              <a:t>Implementation, 3 lots</a:t>
            </a:r>
            <a:endParaRPr lang="en-US" sz="1600" dirty="0"/>
          </a:p>
        </p:txBody>
      </p:sp>
      <p:sp>
        <p:nvSpPr>
          <p:cNvPr id="6" name="Line value 1"/>
          <p:cNvSpPr txBox="1"/>
          <p:nvPr/>
        </p:nvSpPr>
        <p:spPr>
          <a:xfrm>
            <a:off x="9966960" y="1920240"/>
            <a:ext cx="1645920" cy="457200"/>
          </a:xfrm>
          <a:prstGeom prst="rect">
            <a:avLst/>
          </a:prstGeom>
          <a:noFill/>
          <a:ln/>
        </p:spPr>
        <p:txBody>
          <a:bodyPr wrap="square" lIns="0" tIns="0" rIns="0" bIns="0" rtlCol="0" anchor="ctr"/>
          <a:lstStyle/>
          <a:p>
            <a:pPr algn="r" indent="0" marL="0">
              <a:buNone/>
            </a:pPr>
            <a:r>
              <a:rPr lang="en-US" sz="1600" b="1" dirty="0">
                <a:solidFill>
                  <a:schemeClr val="tx2"/>
                </a:solidFill>
              </a:rPr>
              <a:t>US$133,500</a:t>
            </a:r>
            <a:endParaRPr lang="en-US" sz="1600" dirty="0"/>
          </a:p>
        </p:txBody>
      </p:sp>
      <p:sp>
        <p:nvSpPr>
          <p:cNvPr id="7" name="Line rule 1"/>
          <p:cNvSpPr/>
          <p:nvPr/>
        </p:nvSpPr>
        <p:spPr>
          <a:xfrm>
            <a:off x="7406640" y="2450592"/>
            <a:ext cx="4206240" cy="0"/>
          </a:xfrm>
          <a:prstGeom prst="line">
            <a:avLst/>
          </a:prstGeom>
          <a:noFill/>
          <a:ln w="9525">
            <a:solidFill>
              <a:srgbClr val="DBE5EE"/>
            </a:solidFill>
            <a:prstDash val="solid"/>
          </a:ln>
        </p:spPr>
      </p:sp>
      <p:sp>
        <p:nvSpPr>
          <p:cNvPr id="8" name="Line 2"/>
          <p:cNvSpPr txBox="1"/>
          <p:nvPr/>
        </p:nvSpPr>
        <p:spPr>
          <a:xfrm>
            <a:off x="7406640" y="2523744"/>
            <a:ext cx="2651760" cy="457200"/>
          </a:xfrm>
          <a:prstGeom prst="rect">
            <a:avLst/>
          </a:prstGeom>
          <a:noFill/>
          <a:ln/>
        </p:spPr>
        <p:txBody>
          <a:bodyPr wrap="square" lIns="0" tIns="0" rIns="0" bIns="0" rtlCol="0" anchor="ctr"/>
          <a:lstStyle/>
          <a:p>
            <a:pPr indent="0" marL="0">
              <a:buNone/>
            </a:pPr>
            <a:r>
              <a:rPr lang="en-US" sz="1600" dirty="0">
                <a:solidFill>
                  <a:schemeClr val="tx1"/>
                </a:solidFill>
              </a:rPr>
              <a:t>Support and maintenance</a:t>
            </a:r>
            <a:endParaRPr lang="en-US" sz="1600" dirty="0"/>
          </a:p>
        </p:txBody>
      </p:sp>
      <p:sp>
        <p:nvSpPr>
          <p:cNvPr id="9" name="Line value 2"/>
          <p:cNvSpPr txBox="1"/>
          <p:nvPr/>
        </p:nvSpPr>
        <p:spPr>
          <a:xfrm>
            <a:off x="9966960" y="2523744"/>
            <a:ext cx="1645920" cy="457200"/>
          </a:xfrm>
          <a:prstGeom prst="rect">
            <a:avLst/>
          </a:prstGeom>
          <a:noFill/>
          <a:ln/>
        </p:spPr>
        <p:txBody>
          <a:bodyPr wrap="square" lIns="0" tIns="0" rIns="0" bIns="0" rtlCol="0" anchor="ctr"/>
          <a:lstStyle/>
          <a:p>
            <a:pPr algn="r" indent="0" marL="0">
              <a:buNone/>
            </a:pPr>
            <a:r>
              <a:rPr lang="en-US" sz="1600" b="1" dirty="0">
                <a:solidFill>
                  <a:schemeClr val="tx2"/>
                </a:solidFill>
              </a:rPr>
              <a:t>US$176,129</a:t>
            </a:r>
            <a:endParaRPr lang="en-US" sz="1600" dirty="0"/>
          </a:p>
        </p:txBody>
      </p:sp>
      <p:sp>
        <p:nvSpPr>
          <p:cNvPr id="10" name="Line rule 2"/>
          <p:cNvSpPr/>
          <p:nvPr/>
        </p:nvSpPr>
        <p:spPr>
          <a:xfrm>
            <a:off x="7406640" y="3054096"/>
            <a:ext cx="4206240" cy="0"/>
          </a:xfrm>
          <a:prstGeom prst="line">
            <a:avLst/>
          </a:prstGeom>
          <a:noFill/>
          <a:ln w="9525">
            <a:solidFill>
              <a:srgbClr val="DBE5EE"/>
            </a:solidFill>
            <a:prstDash val="solid"/>
          </a:ln>
        </p:spPr>
      </p:sp>
      <p:sp>
        <p:nvSpPr>
          <p:cNvPr id="11" name="Line 3"/>
          <p:cNvSpPr txBox="1"/>
          <p:nvPr/>
        </p:nvSpPr>
        <p:spPr>
          <a:xfrm>
            <a:off x="7406640" y="3127248"/>
            <a:ext cx="2651760" cy="457200"/>
          </a:xfrm>
          <a:prstGeom prst="rect">
            <a:avLst/>
          </a:prstGeom>
          <a:noFill/>
          <a:ln/>
        </p:spPr>
        <p:txBody>
          <a:bodyPr wrap="square" lIns="0" tIns="0" rIns="0" bIns="0" rtlCol="0" anchor="ctr"/>
          <a:lstStyle/>
          <a:p>
            <a:pPr indent="0" marL="0">
              <a:buNone/>
            </a:pPr>
            <a:r>
              <a:rPr lang="en-US" sz="1600" dirty="0">
                <a:solidFill>
                  <a:schemeClr val="tx1"/>
                </a:solidFill>
              </a:rPr>
              <a:t>Hosting and backups</a:t>
            </a:r>
            <a:endParaRPr lang="en-US" sz="1600" dirty="0"/>
          </a:p>
        </p:txBody>
      </p:sp>
      <p:sp>
        <p:nvSpPr>
          <p:cNvPr id="12" name="Line value 3"/>
          <p:cNvSpPr txBox="1"/>
          <p:nvPr/>
        </p:nvSpPr>
        <p:spPr>
          <a:xfrm>
            <a:off x="9966960" y="3127248"/>
            <a:ext cx="1645920" cy="457200"/>
          </a:xfrm>
          <a:prstGeom prst="rect">
            <a:avLst/>
          </a:prstGeom>
          <a:noFill/>
          <a:ln/>
        </p:spPr>
        <p:txBody>
          <a:bodyPr wrap="square" lIns="0" tIns="0" rIns="0" bIns="0" rtlCol="0" anchor="ctr"/>
          <a:lstStyle/>
          <a:p>
            <a:pPr algn="r" indent="0" marL="0">
              <a:buNone/>
            </a:pPr>
            <a:r>
              <a:rPr lang="en-US" sz="1600" b="1" dirty="0">
                <a:solidFill>
                  <a:schemeClr val="tx2"/>
                </a:solidFill>
              </a:rPr>
              <a:t>US$23,891</a:t>
            </a:r>
            <a:endParaRPr lang="en-US" sz="1600" dirty="0"/>
          </a:p>
        </p:txBody>
      </p:sp>
      <p:sp>
        <p:nvSpPr>
          <p:cNvPr id="13" name="Line rule 3"/>
          <p:cNvSpPr/>
          <p:nvPr/>
        </p:nvSpPr>
        <p:spPr>
          <a:xfrm>
            <a:off x="7406640" y="3657600"/>
            <a:ext cx="4206240" cy="0"/>
          </a:xfrm>
          <a:prstGeom prst="line">
            <a:avLst/>
          </a:prstGeom>
          <a:noFill/>
          <a:ln w="9525">
            <a:solidFill>
              <a:srgbClr val="DBE5EE"/>
            </a:solidFill>
            <a:prstDash val="solid"/>
          </a:ln>
        </p:spPr>
      </p:sp>
      <p:sp>
        <p:nvSpPr>
          <p:cNvPr id="14" name="Line 4"/>
          <p:cNvSpPr txBox="1"/>
          <p:nvPr/>
        </p:nvSpPr>
        <p:spPr>
          <a:xfrm>
            <a:off x="7406640" y="3730752"/>
            <a:ext cx="2651760" cy="457200"/>
          </a:xfrm>
          <a:prstGeom prst="rect">
            <a:avLst/>
          </a:prstGeom>
          <a:noFill/>
          <a:ln/>
        </p:spPr>
        <p:txBody>
          <a:bodyPr wrap="square" lIns="0" tIns="0" rIns="0" bIns="0" rtlCol="0" anchor="ctr"/>
          <a:lstStyle/>
          <a:p>
            <a:pPr indent="0" marL="0">
              <a:buNone/>
            </a:pPr>
            <a:r>
              <a:rPr lang="en-US" sz="1600" dirty="0">
                <a:solidFill>
                  <a:schemeClr val="tx1"/>
                </a:solidFill>
              </a:rPr>
              <a:t>Penetration tests</a:t>
            </a:r>
            <a:endParaRPr lang="en-US" sz="1600" dirty="0"/>
          </a:p>
        </p:txBody>
      </p:sp>
      <p:sp>
        <p:nvSpPr>
          <p:cNvPr id="15" name="Line value 4"/>
          <p:cNvSpPr txBox="1"/>
          <p:nvPr/>
        </p:nvSpPr>
        <p:spPr>
          <a:xfrm>
            <a:off x="9966960" y="3730752"/>
            <a:ext cx="1645920" cy="457200"/>
          </a:xfrm>
          <a:prstGeom prst="rect">
            <a:avLst/>
          </a:prstGeom>
          <a:noFill/>
          <a:ln/>
        </p:spPr>
        <p:txBody>
          <a:bodyPr wrap="square" lIns="0" tIns="0" rIns="0" bIns="0" rtlCol="0" anchor="ctr"/>
          <a:lstStyle/>
          <a:p>
            <a:pPr algn="r" indent="0" marL="0">
              <a:buNone/>
            </a:pPr>
            <a:r>
              <a:rPr lang="en-US" sz="1600" b="1" dirty="0">
                <a:solidFill>
                  <a:schemeClr val="tx2"/>
                </a:solidFill>
              </a:rPr>
              <a:t>US$16,500</a:t>
            </a:r>
            <a:endParaRPr lang="en-US" sz="1600" dirty="0"/>
          </a:p>
        </p:txBody>
      </p:sp>
      <p:sp>
        <p:nvSpPr>
          <p:cNvPr id="16" name="Line rule 4"/>
          <p:cNvSpPr/>
          <p:nvPr/>
        </p:nvSpPr>
        <p:spPr>
          <a:xfrm>
            <a:off x="7406640" y="4261104"/>
            <a:ext cx="4206240" cy="0"/>
          </a:xfrm>
          <a:prstGeom prst="line">
            <a:avLst/>
          </a:prstGeom>
          <a:noFill/>
          <a:ln w="9525">
            <a:solidFill>
              <a:srgbClr val="DBE5EE"/>
            </a:solidFill>
            <a:prstDash val="solid"/>
          </a:ln>
        </p:spPr>
      </p:sp>
      <p:sp>
        <p:nvSpPr>
          <p:cNvPr id="17" name="Line 5"/>
          <p:cNvSpPr txBox="1"/>
          <p:nvPr/>
        </p:nvSpPr>
        <p:spPr>
          <a:xfrm>
            <a:off x="7406640" y="4334256"/>
            <a:ext cx="2651760" cy="457200"/>
          </a:xfrm>
          <a:prstGeom prst="rect">
            <a:avLst/>
          </a:prstGeom>
          <a:noFill/>
          <a:ln/>
        </p:spPr>
        <p:txBody>
          <a:bodyPr wrap="square" lIns="0" tIns="0" rIns="0" bIns="0" rtlCol="0" anchor="ctr"/>
          <a:lstStyle/>
          <a:p>
            <a:pPr indent="0" marL="0">
              <a:buNone/>
            </a:pPr>
            <a:r>
              <a:rPr lang="en-US" sz="1600" dirty="0">
                <a:solidFill>
                  <a:schemeClr val="tx1"/>
                </a:solidFill>
              </a:rPr>
              <a:t>Software licences</a:t>
            </a:r>
            <a:endParaRPr lang="en-US" sz="1600" dirty="0"/>
          </a:p>
        </p:txBody>
      </p:sp>
      <p:sp>
        <p:nvSpPr>
          <p:cNvPr id="18" name="Line value 5"/>
          <p:cNvSpPr txBox="1"/>
          <p:nvPr/>
        </p:nvSpPr>
        <p:spPr>
          <a:xfrm>
            <a:off x="9966960" y="4334256"/>
            <a:ext cx="1645920" cy="457200"/>
          </a:xfrm>
          <a:prstGeom prst="rect">
            <a:avLst/>
          </a:prstGeom>
          <a:noFill/>
          <a:ln/>
        </p:spPr>
        <p:txBody>
          <a:bodyPr wrap="square" lIns="0" tIns="0" rIns="0" bIns="0" rtlCol="0" anchor="ctr"/>
          <a:lstStyle/>
          <a:p>
            <a:pPr algn="r" indent="0" marL="0">
              <a:buNone/>
            </a:pPr>
            <a:r>
              <a:rPr lang="en-US" sz="1600" b="1" dirty="0">
                <a:solidFill>
                  <a:schemeClr val="tx2"/>
                </a:solidFill>
              </a:rPr>
              <a:t>US$0</a:t>
            </a:r>
            <a:endParaRPr lang="en-US" sz="1600" dirty="0"/>
          </a:p>
        </p:txBody>
      </p:sp>
      <p:sp>
        <p:nvSpPr>
          <p:cNvPr id="19" name="Line rule 5"/>
          <p:cNvSpPr/>
          <p:nvPr/>
        </p:nvSpPr>
        <p:spPr>
          <a:xfrm>
            <a:off x="7406640" y="4864608"/>
            <a:ext cx="4206240" cy="0"/>
          </a:xfrm>
          <a:prstGeom prst="line">
            <a:avLst/>
          </a:prstGeom>
          <a:noFill/>
          <a:ln w="9525">
            <a:solidFill>
              <a:srgbClr val="DBE5EE"/>
            </a:solidFill>
            <a:prstDash val="solid"/>
          </a:ln>
        </p:spPr>
      </p:sp>
      <p:sp>
        <p:nvSpPr>
          <p:cNvPr id="20" name="Total rule"/>
          <p:cNvSpPr/>
          <p:nvPr/>
        </p:nvSpPr>
        <p:spPr>
          <a:xfrm>
            <a:off x="7406640" y="4983480"/>
            <a:ext cx="4206240" cy="0"/>
          </a:xfrm>
          <a:prstGeom prst="line">
            <a:avLst/>
          </a:prstGeom>
          <a:noFill/>
          <a:ln w="19050">
            <a:solidFill>
              <a:schemeClr val="tx2"/>
            </a:solidFill>
            <a:prstDash val="solid"/>
          </a:ln>
        </p:spPr>
      </p:sp>
      <p:sp>
        <p:nvSpPr>
          <p:cNvPr id="21" name="Total"/>
          <p:cNvSpPr txBox="1"/>
          <p:nvPr/>
        </p:nvSpPr>
        <p:spPr>
          <a:xfrm>
            <a:off x="7406640" y="5074920"/>
            <a:ext cx="2194560" cy="548640"/>
          </a:xfrm>
          <a:prstGeom prst="rect">
            <a:avLst/>
          </a:prstGeom>
          <a:noFill/>
          <a:ln/>
        </p:spPr>
        <p:txBody>
          <a:bodyPr wrap="square" lIns="0" tIns="0" rIns="0" bIns="0" rtlCol="0" anchor="ctr"/>
          <a:lstStyle/>
          <a:p>
            <a:pPr indent="0" marL="0">
              <a:buNone/>
            </a:pPr>
            <a:r>
              <a:rPr lang="en-US" sz="1800" dirty="0">
                <a:solidFill>
                  <a:schemeClr val="tx1"/>
                </a:solidFill>
              </a:rPr>
              <a:t>Five-year total</a:t>
            </a:r>
            <a:endParaRPr lang="en-US" sz="1800" dirty="0"/>
          </a:p>
        </p:txBody>
      </p:sp>
      <p:sp>
        <p:nvSpPr>
          <p:cNvPr id="22" name="Total value"/>
          <p:cNvSpPr txBox="1"/>
          <p:nvPr/>
        </p:nvSpPr>
        <p:spPr>
          <a:xfrm>
            <a:off x="9418320" y="5074920"/>
            <a:ext cx="2194560" cy="548640"/>
          </a:xfrm>
          <a:prstGeom prst="rect">
            <a:avLst/>
          </a:prstGeom>
          <a:noFill/>
          <a:ln/>
        </p:spPr>
        <p:txBody>
          <a:bodyPr wrap="square" lIns="0" tIns="0" rIns="0" bIns="0" rtlCol="0" anchor="ctr"/>
          <a:lstStyle/>
          <a:p>
            <a:pPr algn="r" indent="0" marL="0">
              <a:buNone/>
            </a:pPr>
            <a:r>
              <a:rPr lang="en-US" sz="2400" b="1" dirty="0">
                <a:solidFill>
                  <a:schemeClr val="tx2"/>
                </a:solidFill>
              </a:rPr>
              <a:t>US$350,020</a:t>
            </a:r>
            <a:endParaRPr lang="en-US" sz="24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body" hasCustomPrompt="1"/>
          </p:nvPr>
        </p:nvSpPr>
        <p:spPr>
          <a:xfrm>
            <a:off x="822960" y="822960"/>
            <a:ext cx="10058400" cy="365760"/>
          </a:xfrm>
          <a:prstGeom prst="rect">
            <a:avLst/>
          </a:prstGeom>
          <a:noFill/>
          <a:ln/>
        </p:spPr>
        <p:txBody>
          <a:bodyPr wrap="square" lIns="0" tIns="0" rIns="0" bIns="0" rtlCol="0"/>
          <a:lstStyle/>
          <a:p>
            <a:pPr indent="0" marL="0">
              <a:buNone/>
            </a:pPr>
            <a:r>
              <a:rPr lang="en-US" sz="1400" b="1" spc="200" kern="0" dirty="0">
                <a:solidFill>
                  <a:schemeClr val="accent3"/>
                </a:solidFill>
              </a:rPr>
              <a:t>NEXT STEPS</a:t>
            </a:r>
            <a:endParaRPr lang="en-US" sz="1400" dirty="0"/>
          </a:p>
        </p:txBody>
      </p:sp>
      <p:sp>
        <p:nvSpPr>
          <p:cNvPr id="3" name="Text 0"/>
          <p:cNvSpPr/>
          <p:nvPr>
            <p:ph idx="101" type="title" hasCustomPrompt="1"/>
          </p:nvPr>
        </p:nvSpPr>
        <p:spPr>
          <a:xfrm>
            <a:off x="822960" y="1234440"/>
            <a:ext cx="10515600" cy="914400"/>
          </a:xfrm>
          <a:prstGeom prst="rect">
            <a:avLst/>
          </a:prstGeom>
          <a:noFill/>
          <a:ln/>
        </p:spPr>
        <p:txBody>
          <a:bodyPr wrap="square" lIns="0" tIns="0" rIns="0" bIns="0" rtlCol="0" anchor="t"/>
          <a:lstStyle/>
          <a:p>
            <a:pPr algn="l" indent="0" marL="0">
              <a:buNone/>
            </a:pPr>
            <a:r>
              <a:rPr lang="en-US" sz="4000" b="1" dirty="0">
                <a:solidFill>
                  <a:schemeClr val="bg1"/>
                </a:solidFill>
              </a:rPr>
              <a:t>Four decisions to start on 16 November</a:t>
            </a:r>
            <a:endParaRPr lang="en-US" sz="4000" dirty="0"/>
          </a:p>
        </p:txBody>
      </p:sp>
      <p:sp>
        <p:nvSpPr>
          <p:cNvPr id="4" name="Step card 1"/>
          <p:cNvSpPr/>
          <p:nvPr/>
        </p:nvSpPr>
        <p:spPr>
          <a:xfrm>
            <a:off x="822960" y="2514600"/>
            <a:ext cx="5120640" cy="1371600"/>
          </a:xfrm>
          <a:prstGeom prst="roundRect">
            <a:avLst>
              <a:gd name="adj" fmla="val 9333"/>
            </a:avLst>
          </a:prstGeom>
          <a:solidFill>
            <a:schemeClr val="accent1"/>
          </a:solidFill>
          <a:ln w="12700">
            <a:solidFill>
              <a:schemeClr val="accent2"/>
            </a:solidFill>
            <a:prstDash val="solid"/>
          </a:ln>
        </p:spPr>
      </p:sp>
      <p:sp>
        <p:nvSpPr>
          <p:cNvPr id="5" name="Step number 1"/>
          <p:cNvSpPr/>
          <p:nvPr/>
        </p:nvSpPr>
        <p:spPr>
          <a:xfrm>
            <a:off x="1097280" y="2788920"/>
            <a:ext cx="502920" cy="502920"/>
          </a:xfrm>
          <a:prstGeom prst="ellipse">
            <a:avLst/>
          </a:prstGeom>
          <a:solidFill>
            <a:schemeClr val="bg1"/>
          </a:solidFill>
          <a:ln w="12700">
            <a:solidFill>
              <a:schemeClr val="bg1"/>
            </a:solidFill>
            <a:prstDash val="solid"/>
          </a:ln>
        </p:spPr>
      </p:sp>
      <p:sp>
        <p:nvSpPr>
          <p:cNvPr id="6" name="Step number text 1"/>
          <p:cNvSpPr txBox="1"/>
          <p:nvPr/>
        </p:nvSpPr>
        <p:spPr>
          <a:xfrm>
            <a:off x="1097280" y="2788920"/>
            <a:ext cx="502920" cy="502920"/>
          </a:xfrm>
          <a:prstGeom prst="rect">
            <a:avLst/>
          </a:prstGeom>
          <a:noFill/>
          <a:ln/>
        </p:spPr>
        <p:txBody>
          <a:bodyPr wrap="square" lIns="0" tIns="0" rIns="0" bIns="0" rtlCol="0" anchor="ctr"/>
          <a:lstStyle/>
          <a:p>
            <a:pPr algn="ctr" indent="0" marL="0">
              <a:buNone/>
            </a:pPr>
            <a:r>
              <a:rPr lang="en-US" sz="1800" b="1" dirty="0">
                <a:solidFill>
                  <a:schemeClr val="tx2"/>
                </a:solidFill>
              </a:rPr>
              <a:t>1</a:t>
            </a:r>
            <a:endParaRPr lang="en-US" sz="1800" dirty="0"/>
          </a:p>
        </p:txBody>
      </p:sp>
      <p:sp>
        <p:nvSpPr>
          <p:cNvPr id="7" name="Step text 1"/>
          <p:cNvSpPr txBox="1"/>
          <p:nvPr/>
        </p:nvSpPr>
        <p:spPr>
          <a:xfrm>
            <a:off x="1828800" y="2715768"/>
            <a:ext cx="3886200" cy="1005840"/>
          </a:xfrm>
          <a:prstGeom prst="rect">
            <a:avLst/>
          </a:prstGeom>
          <a:noFill/>
          <a:ln/>
        </p:spPr>
        <p:txBody>
          <a:bodyPr wrap="square" lIns="0" tIns="0" rIns="0" bIns="0" rtlCol="0" anchor="t"/>
          <a:lstStyle/>
          <a:p>
            <a:pPr indent="0" marL="0">
              <a:buNone/>
            </a:pPr>
            <a:r>
              <a:rPr lang="en-US" sz="1900" b="1" dirty="0">
                <a:solidFill>
                  <a:schemeClr val="bg1"/>
                </a:solidFill>
              </a:rPr>
              <a:t>Choose the lots</a:t>
            </a:r>
            <a:endParaRPr lang="en-US" sz="1500" dirty="0"/>
          </a:p>
          <a:p>
            <a:pPr indent="0" marL="0">
              <a:buNone/>
            </a:pPr>
            <a:r>
              <a:rPr lang="en-US" sz="1450" dirty="0">
                <a:solidFill>
                  <a:schemeClr val="bg2"/>
                </a:solidFill>
              </a:rPr>
              <a:t>Lot 1 alone, Lots 1 and 2, or all three</a:t>
            </a:r>
            <a:endParaRPr lang="en-US" sz="1500" dirty="0"/>
          </a:p>
        </p:txBody>
      </p:sp>
      <p:sp>
        <p:nvSpPr>
          <p:cNvPr id="8" name="Step card 2"/>
          <p:cNvSpPr/>
          <p:nvPr/>
        </p:nvSpPr>
        <p:spPr>
          <a:xfrm>
            <a:off x="6172200" y="2514600"/>
            <a:ext cx="5120640" cy="1371600"/>
          </a:xfrm>
          <a:prstGeom prst="roundRect">
            <a:avLst>
              <a:gd name="adj" fmla="val 9333"/>
            </a:avLst>
          </a:prstGeom>
          <a:solidFill>
            <a:schemeClr val="accent1"/>
          </a:solidFill>
          <a:ln w="12700">
            <a:solidFill>
              <a:schemeClr val="accent2"/>
            </a:solidFill>
            <a:prstDash val="solid"/>
          </a:ln>
        </p:spPr>
      </p:sp>
      <p:sp>
        <p:nvSpPr>
          <p:cNvPr id="9" name="Step number 2"/>
          <p:cNvSpPr/>
          <p:nvPr/>
        </p:nvSpPr>
        <p:spPr>
          <a:xfrm>
            <a:off x="6446520" y="2788920"/>
            <a:ext cx="502920" cy="502920"/>
          </a:xfrm>
          <a:prstGeom prst="ellipse">
            <a:avLst/>
          </a:prstGeom>
          <a:solidFill>
            <a:schemeClr val="bg1"/>
          </a:solidFill>
          <a:ln w="12700">
            <a:solidFill>
              <a:schemeClr val="bg1"/>
            </a:solidFill>
            <a:prstDash val="solid"/>
          </a:ln>
        </p:spPr>
      </p:sp>
      <p:sp>
        <p:nvSpPr>
          <p:cNvPr id="10" name="Step number text 2"/>
          <p:cNvSpPr txBox="1"/>
          <p:nvPr/>
        </p:nvSpPr>
        <p:spPr>
          <a:xfrm>
            <a:off x="6446520" y="2788920"/>
            <a:ext cx="502920" cy="502920"/>
          </a:xfrm>
          <a:prstGeom prst="rect">
            <a:avLst/>
          </a:prstGeom>
          <a:noFill/>
          <a:ln/>
        </p:spPr>
        <p:txBody>
          <a:bodyPr wrap="square" lIns="0" tIns="0" rIns="0" bIns="0" rtlCol="0" anchor="ctr"/>
          <a:lstStyle/>
          <a:p>
            <a:pPr algn="ctr" indent="0" marL="0">
              <a:buNone/>
            </a:pPr>
            <a:r>
              <a:rPr lang="en-US" sz="1800" b="1" dirty="0">
                <a:solidFill>
                  <a:schemeClr val="tx2"/>
                </a:solidFill>
              </a:rPr>
              <a:t>2</a:t>
            </a:r>
            <a:endParaRPr lang="en-US" sz="1800" dirty="0"/>
          </a:p>
        </p:txBody>
      </p:sp>
      <p:sp>
        <p:nvSpPr>
          <p:cNvPr id="11" name="Step text 2"/>
          <p:cNvSpPr txBox="1"/>
          <p:nvPr/>
        </p:nvSpPr>
        <p:spPr>
          <a:xfrm>
            <a:off x="7178040" y="2715768"/>
            <a:ext cx="3886200" cy="1005840"/>
          </a:xfrm>
          <a:prstGeom prst="rect">
            <a:avLst/>
          </a:prstGeom>
          <a:noFill/>
          <a:ln/>
        </p:spPr>
        <p:txBody>
          <a:bodyPr wrap="square" lIns="0" tIns="0" rIns="0" bIns="0" rtlCol="0" anchor="t"/>
          <a:lstStyle/>
          <a:p>
            <a:pPr indent="0" marL="0">
              <a:buNone/>
            </a:pPr>
            <a:r>
              <a:rPr lang="en-US" sz="1900" b="1" dirty="0">
                <a:solidFill>
                  <a:schemeClr val="bg1"/>
                </a:solidFill>
              </a:rPr>
              <a:t>Confirm hosting location</a:t>
            </a:r>
            <a:endParaRPr lang="en-US" sz="1500" dirty="0"/>
          </a:p>
          <a:p>
            <a:pPr indent="0" marL="0">
              <a:buNone/>
            </a:pPr>
            <a:r>
              <a:rPr lang="en-US" sz="1450" dirty="0">
                <a:solidFill>
                  <a:schemeClr val="bg2"/>
                </a:solidFill>
              </a:rPr>
              <a:t>EU hosting (France, backups in Germany), or the African-region option</a:t>
            </a:r>
            <a:endParaRPr lang="en-US" sz="1500" dirty="0"/>
          </a:p>
        </p:txBody>
      </p:sp>
      <p:sp>
        <p:nvSpPr>
          <p:cNvPr id="12" name="Step card 3"/>
          <p:cNvSpPr/>
          <p:nvPr/>
        </p:nvSpPr>
        <p:spPr>
          <a:xfrm>
            <a:off x="822960" y="4114800"/>
            <a:ext cx="5120640" cy="1371600"/>
          </a:xfrm>
          <a:prstGeom prst="roundRect">
            <a:avLst>
              <a:gd name="adj" fmla="val 9333"/>
            </a:avLst>
          </a:prstGeom>
          <a:solidFill>
            <a:schemeClr val="accent1"/>
          </a:solidFill>
          <a:ln w="12700">
            <a:solidFill>
              <a:schemeClr val="accent2"/>
            </a:solidFill>
            <a:prstDash val="solid"/>
          </a:ln>
        </p:spPr>
      </p:sp>
      <p:sp>
        <p:nvSpPr>
          <p:cNvPr id="13" name="Step number 3"/>
          <p:cNvSpPr/>
          <p:nvPr/>
        </p:nvSpPr>
        <p:spPr>
          <a:xfrm>
            <a:off x="1097280" y="4389120"/>
            <a:ext cx="502920" cy="502920"/>
          </a:xfrm>
          <a:prstGeom prst="ellipse">
            <a:avLst/>
          </a:prstGeom>
          <a:solidFill>
            <a:schemeClr val="bg1"/>
          </a:solidFill>
          <a:ln w="12700">
            <a:solidFill>
              <a:schemeClr val="bg1"/>
            </a:solidFill>
            <a:prstDash val="solid"/>
          </a:ln>
        </p:spPr>
      </p:sp>
      <p:sp>
        <p:nvSpPr>
          <p:cNvPr id="14" name="Step number text 3"/>
          <p:cNvSpPr txBox="1"/>
          <p:nvPr/>
        </p:nvSpPr>
        <p:spPr>
          <a:xfrm>
            <a:off x="1097280" y="4389120"/>
            <a:ext cx="502920" cy="502920"/>
          </a:xfrm>
          <a:prstGeom prst="rect">
            <a:avLst/>
          </a:prstGeom>
          <a:noFill/>
          <a:ln/>
        </p:spPr>
        <p:txBody>
          <a:bodyPr wrap="square" lIns="0" tIns="0" rIns="0" bIns="0" rtlCol="0" anchor="ctr"/>
          <a:lstStyle/>
          <a:p>
            <a:pPr algn="ctr" indent="0" marL="0">
              <a:buNone/>
            </a:pPr>
            <a:r>
              <a:rPr lang="en-US" sz="1800" b="1" dirty="0">
                <a:solidFill>
                  <a:schemeClr val="tx2"/>
                </a:solidFill>
              </a:rPr>
              <a:t>3</a:t>
            </a:r>
            <a:endParaRPr lang="en-US" sz="1800" dirty="0"/>
          </a:p>
        </p:txBody>
      </p:sp>
      <p:sp>
        <p:nvSpPr>
          <p:cNvPr id="15" name="Step text 3"/>
          <p:cNvSpPr txBox="1"/>
          <p:nvPr/>
        </p:nvSpPr>
        <p:spPr>
          <a:xfrm>
            <a:off x="1828800" y="4315968"/>
            <a:ext cx="3886200" cy="1005840"/>
          </a:xfrm>
          <a:prstGeom prst="rect">
            <a:avLst/>
          </a:prstGeom>
          <a:noFill/>
          <a:ln/>
        </p:spPr>
        <p:txBody>
          <a:bodyPr wrap="square" lIns="0" tIns="0" rIns="0" bIns="0" rtlCol="0" anchor="t"/>
          <a:lstStyle/>
          <a:p>
            <a:pPr indent="0" marL="0">
              <a:buNone/>
            </a:pPr>
            <a:r>
              <a:rPr lang="en-US" sz="1900" b="1" dirty="0">
                <a:solidFill>
                  <a:schemeClr val="bg1"/>
                </a:solidFill>
              </a:rPr>
              <a:t>Sign and kick off</a:t>
            </a:r>
            <a:endParaRPr lang="en-US" sz="1500" dirty="0"/>
          </a:p>
          <a:p>
            <a:pPr indent="0" marL="0">
              <a:buNone/>
            </a:pPr>
            <a:r>
              <a:rPr lang="en-US" sz="1450" dirty="0">
                <a:solidFill>
                  <a:schemeClr val="bg2"/>
                </a:solidFill>
              </a:rPr>
              <a:t>Contract by 13 November 2026, design week from 16 November</a:t>
            </a:r>
            <a:endParaRPr lang="en-US" sz="1500" dirty="0"/>
          </a:p>
        </p:txBody>
      </p:sp>
      <p:sp>
        <p:nvSpPr>
          <p:cNvPr id="16" name="Step card 4"/>
          <p:cNvSpPr/>
          <p:nvPr/>
        </p:nvSpPr>
        <p:spPr>
          <a:xfrm>
            <a:off x="6172200" y="4114800"/>
            <a:ext cx="5120640" cy="1371600"/>
          </a:xfrm>
          <a:prstGeom prst="roundRect">
            <a:avLst>
              <a:gd name="adj" fmla="val 9333"/>
            </a:avLst>
          </a:prstGeom>
          <a:solidFill>
            <a:schemeClr val="accent1"/>
          </a:solidFill>
          <a:ln w="12700">
            <a:solidFill>
              <a:schemeClr val="accent2"/>
            </a:solidFill>
            <a:prstDash val="solid"/>
          </a:ln>
        </p:spPr>
      </p:sp>
      <p:sp>
        <p:nvSpPr>
          <p:cNvPr id="17" name="Step number 4"/>
          <p:cNvSpPr/>
          <p:nvPr/>
        </p:nvSpPr>
        <p:spPr>
          <a:xfrm>
            <a:off x="6446520" y="4389120"/>
            <a:ext cx="502920" cy="502920"/>
          </a:xfrm>
          <a:prstGeom prst="ellipse">
            <a:avLst/>
          </a:prstGeom>
          <a:solidFill>
            <a:schemeClr val="bg1"/>
          </a:solidFill>
          <a:ln w="12700">
            <a:solidFill>
              <a:schemeClr val="bg1"/>
            </a:solidFill>
            <a:prstDash val="solid"/>
          </a:ln>
        </p:spPr>
      </p:sp>
      <p:sp>
        <p:nvSpPr>
          <p:cNvPr id="18" name="Step number text 4"/>
          <p:cNvSpPr txBox="1"/>
          <p:nvPr/>
        </p:nvSpPr>
        <p:spPr>
          <a:xfrm>
            <a:off x="6446520" y="4389120"/>
            <a:ext cx="502920" cy="502920"/>
          </a:xfrm>
          <a:prstGeom prst="rect">
            <a:avLst/>
          </a:prstGeom>
          <a:noFill/>
          <a:ln/>
        </p:spPr>
        <p:txBody>
          <a:bodyPr wrap="square" lIns="0" tIns="0" rIns="0" bIns="0" rtlCol="0" anchor="ctr"/>
          <a:lstStyle/>
          <a:p>
            <a:pPr algn="ctr" indent="0" marL="0">
              <a:buNone/>
            </a:pPr>
            <a:r>
              <a:rPr lang="en-US" sz="1800" b="1" dirty="0">
                <a:solidFill>
                  <a:schemeClr val="tx2"/>
                </a:solidFill>
              </a:rPr>
              <a:t>4</a:t>
            </a:r>
            <a:endParaRPr lang="en-US" sz="1800" dirty="0"/>
          </a:p>
        </p:txBody>
      </p:sp>
      <p:sp>
        <p:nvSpPr>
          <p:cNvPr id="19" name="Step text 4"/>
          <p:cNvSpPr txBox="1"/>
          <p:nvPr/>
        </p:nvSpPr>
        <p:spPr>
          <a:xfrm>
            <a:off x="7178040" y="4315968"/>
            <a:ext cx="3886200" cy="1005840"/>
          </a:xfrm>
          <a:prstGeom prst="rect">
            <a:avLst/>
          </a:prstGeom>
          <a:noFill/>
          <a:ln/>
        </p:spPr>
        <p:txBody>
          <a:bodyPr wrap="square" lIns="0" tIns="0" rIns="0" bIns="0" rtlCol="0" anchor="t"/>
          <a:lstStyle/>
          <a:p>
            <a:pPr indent="0" marL="0">
              <a:buNone/>
            </a:pPr>
            <a:r>
              <a:rPr lang="en-US" sz="1900" b="1" dirty="0">
                <a:solidFill>
                  <a:schemeClr val="bg1"/>
                </a:solidFill>
              </a:rPr>
              <a:t>Open the MCB conversation</a:t>
            </a:r>
            <a:endParaRPr lang="en-US" sz="1500" dirty="0"/>
          </a:p>
          <a:p>
            <a:pPr indent="0" marL="0">
              <a:buNone/>
            </a:pPr>
            <a:r>
              <a:rPr lang="en-US" sz="1450" dirty="0">
                <a:solidFill>
                  <a:schemeClr val="bg2"/>
                </a:solidFill>
              </a:rPr>
              <a:t>Ask MCB about host-to-host; secure upload works from day one</a:t>
            </a:r>
            <a:endParaRPr lang="en-US" sz="1500" dirty="0"/>
          </a:p>
        </p:txBody>
      </p:sp>
      <p:sp>
        <p:nvSpPr>
          <p:cNvPr id="20" name="Thanks"/>
          <p:cNvSpPr txBox="1"/>
          <p:nvPr/>
        </p:nvSpPr>
        <p:spPr>
          <a:xfrm>
            <a:off x="822960" y="5943600"/>
            <a:ext cx="5486400" cy="365760"/>
          </a:xfrm>
          <a:prstGeom prst="rect">
            <a:avLst/>
          </a:prstGeom>
          <a:noFill/>
          <a:ln/>
        </p:spPr>
        <p:txBody>
          <a:bodyPr wrap="square" lIns="0" tIns="0" rIns="0" bIns="0" rtlCol="0" anchor="t"/>
          <a:lstStyle/>
          <a:p>
            <a:pPr indent="0" marL="0">
              <a:buNone/>
            </a:pPr>
            <a:r>
              <a:rPr lang="en-US" sz="1600" dirty="0">
                <a:solidFill>
                  <a:schemeClr val="accent3"/>
                </a:solidFill>
              </a:rPr>
              <a:t>Ethereal Purpose Lda. · Thank you</a:t>
            </a:r>
            <a:endParaRPr lang="en-US" sz="1600" dirty="0"/>
          </a:p>
        </p:txBody>
      </p:sp>
    </p:spTree>
  </p:cSld>
  <p:clrMapOvr>
    <a:masterClrMapping/>
  </p:clrMapOvr>
</p:sld>
</file>

<file path=ppt/theme/theme1.xml><?xml version="1.0" encoding="utf-8"?>
<a:theme xmlns:a="http://schemas.openxmlformats.org/drawingml/2006/main" name="FSA Ethereal Purpose">
  <a:themeElements>
    <a:clrScheme name="FSA Ethereal Purpose">
      <a:dk1>
        <a:srgbClr val="0E1C2B"/>
      </a:dk1>
      <a:lt1>
        <a:srgbClr val="FFFFFF"/>
      </a:lt1>
      <a:dk2>
        <a:srgbClr val="0D2F52"/>
      </a:dk2>
      <a:lt2>
        <a:srgbClr val="E8F2F8"/>
      </a:lt2>
      <a:accent1>
        <a:srgbClr val="18568D"/>
      </a:accent1>
      <a:accent2>
        <a:srgbClr val="6198BD"/>
      </a:accent2>
      <a:accent3>
        <a:srgbClr val="A8D2E3"/>
      </a:accent3>
      <a:accent4>
        <a:srgbClr val="2E8B57"/>
      </a:accent4>
      <a:accent5>
        <a:srgbClr val="E2A514"/>
      </a:accent5>
      <a:accent6>
        <a:srgbClr val="C9D6E2"/>
      </a:accent6>
      <a:hlink>
        <a:srgbClr val="18568D"/>
      </a:hlink>
      <a:folHlink>
        <a:srgbClr val="6198BD"/>
      </a:folHlink>
    </a:clrScheme>
    <a:fontScheme name="FSA Ethereal Purpose">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Ethereal Purpose Lda.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FSA ERP Proposal</dc:title>
  <dc:subject>Proposal to FSA Investment Capital</dc:subject>
  <dc:creator>Ethereal Purpose Lda.</dc:creator>
  <cp:lastModifiedBy>Ethereal Purpose Lda.</cp:lastModifiedBy>
  <cp:revision>1</cp:revision>
  <dcterms:created xsi:type="dcterms:W3CDTF">2026-10-18T21:50:33Z</dcterms:created>
  <dcterms:modified xsi:type="dcterms:W3CDTF">2026-10-18T21:50:33Z</dcterms:modified>
</cp:coreProperties>
</file>